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71" r:id="rId5"/>
    <p:sldId id="268" r:id="rId6"/>
    <p:sldId id="272" r:id="rId7"/>
    <p:sldId id="269" r:id="rId8"/>
    <p:sldId id="273" r:id="rId9"/>
    <p:sldId id="267" r:id="rId10"/>
    <p:sldId id="259" r:id="rId11"/>
    <p:sldId id="260" r:id="rId12"/>
    <p:sldId id="262" r:id="rId13"/>
    <p:sldId id="274" r:id="rId14"/>
    <p:sldId id="261" r:id="rId15"/>
    <p:sldId id="258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6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3V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899753"/>
          </a:xfrm>
        </p:spPr>
        <p:txBody>
          <a:bodyPr>
            <a:noAutofit/>
          </a:bodyPr>
          <a:lstStyle/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kern="1400" dirty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39000"/>
                    </a:srgbClr>
                  </a:outerShdw>
                </a:effectLst>
                <a:latin typeface="Courier New" panose="02070309020205020404" pitchFamily="49" charset="0"/>
              </a:rPr>
              <a:t>What information can be gathered from Barnes &amp; Noble’s statement of cash flows</a:t>
            </a:r>
            <a:r>
              <a:rPr lang="en-US" b="1" kern="1400" dirty="0" smtClean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39000"/>
                    </a:srgbClr>
                  </a:outerShdw>
                </a:effectLst>
                <a:latin typeface="Courier New" panose="02070309020205020404" pitchFamily="49" charset="0"/>
              </a:rPr>
              <a:t>?</a:t>
            </a:r>
            <a:r>
              <a:rPr lang="en-US" sz="1800" kern="1400" dirty="0">
                <a:solidFill>
                  <a:srgbClr val="000000"/>
                </a:solidFill>
              </a:rPr>
              <a:t/>
            </a:r>
            <a:br>
              <a:rPr lang="en-US" sz="1800" kern="1400" dirty="0">
                <a:solidFill>
                  <a:srgbClr val="000000"/>
                </a:solidFill>
              </a:rPr>
            </a:br>
            <a:r>
              <a:rPr lang="en-US" sz="1800" kern="1400" dirty="0">
                <a:solidFill>
                  <a:srgbClr val="000000"/>
                </a:solidFill>
              </a:rPr>
              <a:t> 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(January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10,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Barnes &amp; Noble (B &amp; N) has eroding sales in 2012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573823"/>
            <a:ext cx="7574573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B &amp; N is a retailer of content, digital media, and educational products</a:t>
            </a:r>
          </a:p>
          <a:p>
            <a:r>
              <a:rPr lang="en-US" dirty="0" smtClean="0"/>
              <a:t>Nearly 700 stores plus significant web presence</a:t>
            </a:r>
          </a:p>
          <a:p>
            <a:r>
              <a:rPr lang="en-US" dirty="0" smtClean="0"/>
              <a:t>B &amp; N sales are declining for both print books and e-books</a:t>
            </a:r>
          </a:p>
          <a:p>
            <a:r>
              <a:rPr lang="en-US" dirty="0" smtClean="0"/>
              <a:t>Sales of the Nook have plunged</a:t>
            </a:r>
            <a:endParaRPr lang="en-US" dirty="0" smtClean="0"/>
          </a:p>
          <a:p>
            <a:r>
              <a:rPr lang="en-US" dirty="0" smtClean="0"/>
              <a:t>2012 Statement of Cash Flows is on next several slides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"/>
            <a:ext cx="4721469" cy="594971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066192" y="1151792"/>
            <a:ext cx="4721470" cy="197827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2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"/>
            <a:ext cx="4721469" cy="59497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92" y="1637703"/>
            <a:ext cx="8648878" cy="3755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047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"/>
            <a:ext cx="4721469" cy="594971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066192" y="2998172"/>
            <a:ext cx="4721470" cy="152107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"/>
            <a:ext cx="4721469" cy="59497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43" y="2271857"/>
            <a:ext cx="7885714" cy="23142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49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"/>
            <a:ext cx="4721469" cy="594971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066192" y="4413737"/>
            <a:ext cx="4721470" cy="153865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"/>
            <a:ext cx="4721469" cy="59497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58" y="3046326"/>
            <a:ext cx="7876190" cy="2523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12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63" y="0"/>
            <a:ext cx="6623173" cy="604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7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Did Barnes &amp; Noble use the indirect method or the direct method to prepare its statement of cash flows? How do you know?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For fiscal 2012, did Barnes &amp; Noble’s </a:t>
            </a:r>
            <a:r>
              <a:rPr lang="en-US" sz="4000" b="1" i="1" dirty="0"/>
              <a:t>operating</a:t>
            </a:r>
            <a:r>
              <a:rPr lang="en-US" sz="4000" dirty="0"/>
              <a:t> activities provide cash or use cash?  How much?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For fiscal 2012, did Barnes &amp; Noble’s  </a:t>
            </a:r>
            <a:r>
              <a:rPr lang="en-US" sz="3600" b="1" i="1" dirty="0"/>
              <a:t>investing</a:t>
            </a:r>
            <a:r>
              <a:rPr lang="en-US" sz="3600" dirty="0"/>
              <a:t> activities provide cash or use cash?  How much?  What investing activities used cash?  What investing activities provided cash?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For fiscal 2012, did Barnes &amp; Noble’s </a:t>
            </a:r>
            <a:r>
              <a:rPr lang="en-US" sz="4000" b="1" i="1" dirty="0"/>
              <a:t>financing</a:t>
            </a:r>
            <a:r>
              <a:rPr lang="en-US" sz="4000" dirty="0"/>
              <a:t> activities provide cash or use cash?  How much?  What financing activities used cash?  What financing activities provided cash?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855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What conclusion(s) can you draw solely from Barnes &amp; Noble’s statement of cash flows for fiscal 2012?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Did </a:t>
            </a:r>
            <a:r>
              <a:rPr lang="en-US" dirty="0"/>
              <a:t>Barnes &amp; Noble use the indirect method or the direct method to prepare its statement of cash flows? How do you know?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</a:t>
            </a:r>
            <a:r>
              <a:rPr lang="en-US" dirty="0"/>
              <a:t>fiscal 2012, did Barnes &amp; Noble’s </a:t>
            </a:r>
            <a:r>
              <a:rPr lang="en-US" b="1" i="1" dirty="0"/>
              <a:t>operating</a:t>
            </a:r>
            <a:r>
              <a:rPr lang="en-US" dirty="0"/>
              <a:t> activities provide cash or use cash?  How much?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</a:t>
            </a:r>
            <a:r>
              <a:rPr lang="en-US" dirty="0"/>
              <a:t>fiscal 2012, did Barnes &amp; Noble’s  </a:t>
            </a:r>
            <a:r>
              <a:rPr lang="en-US" b="1" i="1" dirty="0"/>
              <a:t>investing</a:t>
            </a:r>
            <a:r>
              <a:rPr lang="en-US" dirty="0"/>
              <a:t> activities provide cash or use cash?  How much?  What investing activities used cash?  What investing activities provided cash?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</a:t>
            </a:r>
            <a:r>
              <a:rPr lang="en-US" dirty="0"/>
              <a:t>fiscal 2012, did Barnes &amp; Noble’s </a:t>
            </a:r>
            <a:r>
              <a:rPr lang="en-US" b="1" i="1" dirty="0"/>
              <a:t>financing</a:t>
            </a:r>
            <a:r>
              <a:rPr lang="en-US" dirty="0"/>
              <a:t> activities provide cash or use cash?  How much?  What financing activities used cash?  What financing activities provided cash?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conclusion(s) can you draw solely from Barnes &amp; Noble’s statement of cash flows for fiscal 2012?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964</TotalTime>
  <Words>238</Words>
  <Application>Microsoft Office PowerPoint</Application>
  <PresentationFormat>On-screen Show (4:3)</PresentationFormat>
  <Paragraphs>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Avenir Next Condensed Regular</vt:lpstr>
      <vt:lpstr>Calibri</vt:lpstr>
      <vt:lpstr>Calibri Light</vt:lpstr>
      <vt:lpstr>Courier</vt:lpstr>
      <vt:lpstr>Courier New</vt:lpstr>
      <vt:lpstr>Office Theme</vt:lpstr>
      <vt:lpstr>What information can be gathered from Barnes &amp; Noble’s statement of cash flows?  </vt:lpstr>
      <vt:lpstr>Barnes &amp; Noble (B &amp; N) has eroding sales in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27</cp:revision>
  <dcterms:created xsi:type="dcterms:W3CDTF">2013-12-30T14:30:19Z</dcterms:created>
  <dcterms:modified xsi:type="dcterms:W3CDTF">2014-01-03T13:52:13Z</dcterms:modified>
</cp:coreProperties>
</file>