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2" r:id="rId6"/>
    <p:sldId id="261" r:id="rId7"/>
    <p:sldId id="264" r:id="rId8"/>
    <p:sldId id="258"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9" autoAdjust="0"/>
    <p:restoredTop sz="94660"/>
  </p:normalViewPr>
  <p:slideViewPr>
    <p:cSldViewPr snapToGrid="0">
      <p:cViewPr varScale="1">
        <p:scale>
          <a:sx n="109" d="100"/>
          <a:sy n="109" d="100"/>
        </p:scale>
        <p:origin x="126" y="7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Tree>
    <p:extLst>
      <p:ext uri="{BB962C8B-B14F-4D97-AF65-F5344CB8AC3E}">
        <p14:creationId xmlns:p14="http://schemas.microsoft.com/office/powerpoint/2010/main" val="9512451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Tree>
    <p:extLst>
      <p:ext uri="{BB962C8B-B14F-4D97-AF65-F5344CB8AC3E}">
        <p14:creationId xmlns:p14="http://schemas.microsoft.com/office/powerpoint/2010/main" val="21268432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2014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3"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p.me/p3NlXE-4y"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user/accountingheadlines"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 Id="rId4" Type="http://schemas.openxmlformats.org/officeDocument/2006/relationships/hyperlink" Target="mailto:wtietz@kent.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4782" y="1709739"/>
            <a:ext cx="7893247" cy="3038335"/>
          </a:xfrm>
        </p:spPr>
        <p:txBody>
          <a:bodyPr>
            <a:noAutofit/>
          </a:bodyPr>
          <a:lstStyle/>
          <a:p>
            <a:pPr>
              <a:lnSpc>
                <a:spcPct val="119000"/>
              </a:lnSpc>
              <a:spcBef>
                <a:spcPts val="0"/>
              </a:spcBef>
              <a:spcAft>
                <a:spcPts val="600"/>
              </a:spcAft>
            </a:pPr>
            <a:r>
              <a:rPr lang="en-US" b="1" kern="1400" dirty="0">
                <a:solidFill>
                  <a:srgbClr val="000000"/>
                </a:solidFill>
                <a:effectLst>
                  <a:outerShdw blurRad="38100" dist="19050" dir="2700000" algn="tl">
                    <a:srgbClr val="000000">
                      <a:alpha val="39000"/>
                    </a:srgbClr>
                  </a:outerShdw>
                </a:effectLst>
                <a:latin typeface="Courier New" panose="02070309020205020404" pitchFamily="49" charset="0"/>
              </a:rPr>
              <a:t>How does a stock buyback impact AutoZone's balance sheet?</a:t>
            </a:r>
            <a:r>
              <a:rPr lang="en-US" sz="1800" kern="1400" dirty="0">
                <a:solidFill>
                  <a:srgbClr val="000000"/>
                </a:solidFill>
              </a:rPr>
              <a:t/>
            </a:r>
            <a:br>
              <a:rPr lang="en-US" sz="1800" kern="1400" dirty="0">
                <a:solidFill>
                  <a:srgbClr val="000000"/>
                </a:solidFill>
              </a:rPr>
            </a:br>
            <a:r>
              <a:rPr lang="en-US" sz="1800" kern="1400" dirty="0">
                <a:solidFill>
                  <a:srgbClr val="000000"/>
                </a:solidFill>
              </a:rPr>
              <a:t> </a:t>
            </a:r>
          </a:p>
        </p:txBody>
      </p:sp>
      <p:sp>
        <p:nvSpPr>
          <p:cNvPr id="5" name="Text Placeholder 4"/>
          <p:cNvSpPr>
            <a:spLocks noGrp="1"/>
          </p:cNvSpPr>
          <p:nvPr>
            <p:ph type="body" idx="1"/>
          </p:nvPr>
        </p:nvSpPr>
        <p:spPr>
          <a:xfrm>
            <a:off x="244063" y="5911352"/>
            <a:ext cx="4729276" cy="700587"/>
          </a:xfrm>
        </p:spPr>
        <p:txBody>
          <a:bodyPr>
            <a:normAutofit/>
          </a:bodyPr>
          <a:lstStyle/>
          <a:p>
            <a:r>
              <a:rPr lang="en-US" dirty="0" smtClean="0">
                <a:solidFill>
                  <a:schemeClr val="tx1">
                    <a:lumMod val="50000"/>
                    <a:lumOff val="50000"/>
                  </a:schemeClr>
                </a:solidFill>
                <a:hlinkClick r:id="rId2"/>
              </a:rPr>
              <a:t>Original blog posting </a:t>
            </a:r>
            <a:r>
              <a:rPr lang="en-US" dirty="0" smtClean="0">
                <a:solidFill>
                  <a:schemeClr val="tx1">
                    <a:lumMod val="50000"/>
                    <a:lumOff val="50000"/>
                  </a:schemeClr>
                </a:solidFill>
                <a:hlinkClick r:id="rId2"/>
              </a:rPr>
              <a:t>(January 2, 2014)</a:t>
            </a:r>
            <a:endParaRPr lang="en-US" dirty="0" smtClean="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AutoZone buying back its own stock</a:t>
            </a:r>
            <a:endParaRPr lang="en-US" dirty="0"/>
          </a:p>
        </p:txBody>
      </p:sp>
      <p:sp>
        <p:nvSpPr>
          <p:cNvPr id="5" name="Content Placeholder 4"/>
          <p:cNvSpPr>
            <a:spLocks noGrp="1"/>
          </p:cNvSpPr>
          <p:nvPr>
            <p:ph idx="1"/>
          </p:nvPr>
        </p:nvSpPr>
        <p:spPr>
          <a:xfrm>
            <a:off x="628650" y="1573823"/>
            <a:ext cx="3812721" cy="4304464"/>
          </a:xfrm>
        </p:spPr>
        <p:txBody>
          <a:bodyPr>
            <a:normAutofit/>
          </a:bodyPr>
          <a:lstStyle/>
          <a:p>
            <a:r>
              <a:rPr lang="en-US" dirty="0" smtClean="0"/>
              <a:t>In December 2013, Board of Directors approved an increase of $750 million in its stock buyback program</a:t>
            </a:r>
            <a:endParaRPr lang="en-US" dirty="0" smtClean="0"/>
          </a:p>
          <a:p>
            <a:pPr marL="0" indent="0">
              <a:buNone/>
            </a:pPr>
            <a:endParaRPr lang="en-US" dirty="0"/>
          </a:p>
        </p:txBody>
      </p:sp>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4905" r="24905"/>
          <a:stretch>
            <a:fillRect/>
          </a:stretch>
        </p:blipFill>
        <p:spPr/>
      </p:pic>
    </p:spTree>
    <p:extLst>
      <p:ext uri="{BB962C8B-B14F-4D97-AF65-F5344CB8AC3E}">
        <p14:creationId xmlns:p14="http://schemas.microsoft.com/office/powerpoint/2010/main" val="5535229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indent="0">
              <a:buNone/>
            </a:pPr>
            <a:r>
              <a:rPr lang="en-US" sz="4000" dirty="0"/>
              <a:t>On the date of the announcement that AutoZone has authorized the increase in its share buyback program, would you expect the price per share of its stock to increase or decrease?  Explain.</a:t>
            </a:r>
            <a:endParaRPr lang="en-US" sz="4000" dirty="0"/>
          </a:p>
        </p:txBody>
      </p:sp>
    </p:spTree>
    <p:extLst>
      <p:ext uri="{BB962C8B-B14F-4D97-AF65-F5344CB8AC3E}">
        <p14:creationId xmlns:p14="http://schemas.microsoft.com/office/powerpoint/2010/main" val="33557790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indent="0">
              <a:buNone/>
            </a:pPr>
            <a:r>
              <a:rPr lang="en-US" sz="4000" dirty="0"/>
              <a:t>Approximately how many shares would AutoZone be able to purchase for the $750 million stock buyback program if the market price is $470 per share?  (Round to the nearest whole share.)</a:t>
            </a:r>
            <a:endParaRPr lang="en-US" sz="4000" dirty="0"/>
          </a:p>
        </p:txBody>
      </p:sp>
    </p:spTree>
    <p:extLst>
      <p:ext uri="{BB962C8B-B14F-4D97-AF65-F5344CB8AC3E}">
        <p14:creationId xmlns:p14="http://schemas.microsoft.com/office/powerpoint/2010/main" val="7994834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3</a:t>
            </a:r>
            <a:endParaRPr lang="en-US" dirty="0"/>
          </a:p>
        </p:txBody>
      </p:sp>
      <p:sp>
        <p:nvSpPr>
          <p:cNvPr id="3" name="Content Placeholder 2"/>
          <p:cNvSpPr>
            <a:spLocks noGrp="1"/>
          </p:cNvSpPr>
          <p:nvPr>
            <p:ph idx="1"/>
          </p:nvPr>
        </p:nvSpPr>
        <p:spPr>
          <a:xfrm>
            <a:off x="628650" y="1495643"/>
            <a:ext cx="7886700" cy="4382644"/>
          </a:xfrm>
        </p:spPr>
        <p:txBody>
          <a:bodyPr>
            <a:normAutofit fontScale="85000" lnSpcReduction="20000"/>
          </a:bodyPr>
          <a:lstStyle/>
          <a:p>
            <a:pPr marL="0" indent="0">
              <a:buNone/>
            </a:pPr>
            <a:r>
              <a:rPr lang="en-US" sz="4000" dirty="0"/>
              <a:t>Assume that in January 2014, AutoZone’s stock trades at an average price of $470 per share.  Assume also that AutoZone is able to purchase $150 million worth of its stock back and that these shares had an average price when issued of $100 per share. How many shares would it be able to purchase for the $150 million? What would the journal entry be for this stock buyback?  What is the impact on assets, liabilities, and equity of this stock buyback?</a:t>
            </a:r>
            <a:endParaRPr lang="en-US" sz="4000" dirty="0"/>
          </a:p>
        </p:txBody>
      </p:sp>
    </p:spTree>
    <p:extLst>
      <p:ext uri="{BB962C8B-B14F-4D97-AF65-F5344CB8AC3E}">
        <p14:creationId xmlns:p14="http://schemas.microsoft.com/office/powerpoint/2010/main" val="7994834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4</a:t>
            </a:r>
            <a:endParaRPr lang="en-US" dirty="0"/>
          </a:p>
        </p:txBody>
      </p:sp>
      <p:sp>
        <p:nvSpPr>
          <p:cNvPr id="3" name="Content Placeholder 2"/>
          <p:cNvSpPr>
            <a:spLocks noGrp="1"/>
          </p:cNvSpPr>
          <p:nvPr>
            <p:ph idx="1"/>
          </p:nvPr>
        </p:nvSpPr>
        <p:spPr>
          <a:xfrm>
            <a:off x="628650" y="1495643"/>
            <a:ext cx="7886700" cy="4382644"/>
          </a:xfrm>
        </p:spPr>
        <p:txBody>
          <a:bodyPr>
            <a:normAutofit lnSpcReduction="10000"/>
          </a:bodyPr>
          <a:lstStyle/>
          <a:p>
            <a:pPr marL="0" indent="0">
              <a:buNone/>
            </a:pPr>
            <a:r>
              <a:rPr lang="en-US" sz="4000" dirty="0"/>
              <a:t>Now assume that AutoZone reissues these shares a year later when the market price per share is $550.  The par value of one share of common stock is $0.01.  What would the journal entry be for this treasury stock sale?</a:t>
            </a:r>
          </a:p>
          <a:p>
            <a:pPr marL="0" indent="0">
              <a:buNone/>
            </a:pPr>
            <a:r>
              <a:rPr lang="en-US" sz="4000" dirty="0"/>
              <a:t>  </a:t>
            </a:r>
            <a:endParaRPr lang="en-US" sz="4000" dirty="0" smtClean="0"/>
          </a:p>
        </p:txBody>
      </p:sp>
    </p:spTree>
    <p:extLst>
      <p:ext uri="{BB962C8B-B14F-4D97-AF65-F5344CB8AC3E}">
        <p14:creationId xmlns:p14="http://schemas.microsoft.com/office/powerpoint/2010/main" val="7994834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t>
            </a:r>
            <a:r>
              <a:rPr lang="en-US" dirty="0" smtClean="0"/>
              <a:t>5</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indent="0">
              <a:buNone/>
            </a:pPr>
            <a:r>
              <a:rPr lang="en-US" sz="4000" dirty="0"/>
              <a:t>Why might AutoZone want to buy back its stock?</a:t>
            </a:r>
          </a:p>
          <a:p>
            <a:pPr marL="0" indent="0">
              <a:buNone/>
            </a:pPr>
            <a:r>
              <a:rPr lang="en-US" sz="4000" dirty="0"/>
              <a:t>  </a:t>
            </a:r>
            <a:endParaRPr lang="en-US" sz="4000" dirty="0" smtClean="0"/>
          </a:p>
        </p:txBody>
      </p:sp>
    </p:spTree>
    <p:extLst>
      <p:ext uri="{BB962C8B-B14F-4D97-AF65-F5344CB8AC3E}">
        <p14:creationId xmlns:p14="http://schemas.microsoft.com/office/powerpoint/2010/main" val="26460029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Recap</a:t>
            </a:r>
            <a:endParaRPr lang="en-US" dirty="0"/>
          </a:p>
        </p:txBody>
      </p:sp>
      <p:sp>
        <p:nvSpPr>
          <p:cNvPr id="3" name="Content Placeholder 2"/>
          <p:cNvSpPr>
            <a:spLocks noGrp="1"/>
          </p:cNvSpPr>
          <p:nvPr>
            <p:ph idx="1"/>
          </p:nvPr>
        </p:nvSpPr>
        <p:spPr/>
        <p:txBody>
          <a:bodyPr>
            <a:normAutofit fontScale="70000" lnSpcReduction="20000"/>
          </a:bodyPr>
          <a:lstStyle/>
          <a:p>
            <a:pPr marL="514350" indent="-514350">
              <a:buFont typeface="+mj-lt"/>
              <a:buAutoNum type="arabicPeriod"/>
            </a:pPr>
            <a:r>
              <a:rPr lang="en-US" dirty="0"/>
              <a:t>On the date of the announcement that AutoZone has authorized the increase in its share buyback program, would you expect the price per share of its stock to increase or decrease?  Explain.</a:t>
            </a:r>
          </a:p>
          <a:p>
            <a:pPr marL="514350" indent="-514350">
              <a:buFont typeface="+mj-lt"/>
              <a:buAutoNum type="arabicPeriod"/>
            </a:pPr>
            <a:r>
              <a:rPr lang="en-US" dirty="0"/>
              <a:t>Approximately how many shares would AutoZone be able to purchase for the $750 million stock buyback program if the market price is $470 per share?  (Round to the nearest whole share.)</a:t>
            </a:r>
          </a:p>
          <a:p>
            <a:pPr marL="514350" indent="-514350">
              <a:buFont typeface="+mj-lt"/>
              <a:buAutoNum type="arabicPeriod"/>
            </a:pPr>
            <a:r>
              <a:rPr lang="en-US" dirty="0"/>
              <a:t>Assume that in January 2014, AutoZone’s stock trades at an average price of $470 per share.  Assume also that AutoZone is able to purchase $150 million worth of its stock back and that these shares had an average price when issued of $100 per share. How many shares would it be able to purchase for the $150 million? What would the journal entry be for this stock buyback?  What is the impact on assets, liabilities, and equity of this stock buyback?</a:t>
            </a:r>
          </a:p>
          <a:p>
            <a:pPr marL="514350" indent="-514350">
              <a:buFont typeface="+mj-lt"/>
              <a:buAutoNum type="arabicPeriod"/>
            </a:pPr>
            <a:r>
              <a:rPr lang="en-US" dirty="0"/>
              <a:t>Now assume that AutoZone reissues these shares a year later when the market price per share is $550.  The par value of one share of common stock is $0.01.  What would the journal entry be for this treasury stock sale?</a:t>
            </a:r>
          </a:p>
          <a:p>
            <a:pPr marL="514350" indent="-514350">
              <a:buFont typeface="+mj-lt"/>
              <a:buAutoNum type="arabicPeriod"/>
            </a:pPr>
            <a:r>
              <a:rPr lang="en-US" dirty="0"/>
              <a:t>Why might AutoZone want to buy back its stock?</a:t>
            </a:r>
          </a:p>
        </p:txBody>
      </p:sp>
    </p:spTree>
    <p:extLst>
      <p:ext uri="{BB962C8B-B14F-4D97-AF65-F5344CB8AC3E}">
        <p14:creationId xmlns:p14="http://schemas.microsoft.com/office/powerpoint/2010/main" val="32722570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000" dirty="0" smtClean="0">
                <a:latin typeface="Courier"/>
                <a:cs typeface="Courier"/>
              </a:rPr>
              <a:t>Related video resources can </a:t>
            </a:r>
            <a:r>
              <a:rPr lang="en-US" sz="2000" dirty="0">
                <a:latin typeface="Courier"/>
                <a:cs typeface="Courier"/>
              </a:rPr>
              <a:t>be found at </a:t>
            </a:r>
            <a:r>
              <a:rPr lang="en-US" sz="2000" dirty="0">
                <a:latin typeface="Courier"/>
                <a:cs typeface="Courier"/>
                <a:hlinkClick r:id="rId3"/>
              </a:rPr>
              <a:t>http://www.youtube.com/user/</a:t>
            </a:r>
            <a:r>
              <a:rPr lang="en-US" sz="2000" dirty="0" smtClean="0">
                <a:latin typeface="Courier"/>
                <a:cs typeface="Courier"/>
                <a:hlinkClick r:id="rId3"/>
              </a:rPr>
              <a:t>accountingheadlines</a:t>
            </a:r>
            <a:r>
              <a:rPr lang="en-US" sz="2400" dirty="0">
                <a:latin typeface="Courier"/>
                <a:cs typeface="Courier"/>
              </a:rPr>
              <a:t> </a:t>
            </a: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4"/>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917</TotalTime>
  <Words>222</Words>
  <Application>Microsoft Office PowerPoint</Application>
  <PresentationFormat>On-screen Show (4:3)</PresentationFormat>
  <Paragraphs>23</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Avenir Next Condensed Regular</vt:lpstr>
      <vt:lpstr>Calibri</vt:lpstr>
      <vt:lpstr>Calibri Light</vt:lpstr>
      <vt:lpstr>Courier</vt:lpstr>
      <vt:lpstr>Courier New</vt:lpstr>
      <vt:lpstr>Office Theme</vt:lpstr>
      <vt:lpstr>How does a stock buyback impact AutoZone's balance sheet?  </vt:lpstr>
      <vt:lpstr>AutoZone buying back its own stock</vt:lpstr>
      <vt:lpstr>Question 1</vt:lpstr>
      <vt:lpstr>Question 2</vt:lpstr>
      <vt:lpstr>Question 3</vt:lpstr>
      <vt:lpstr>Question 4</vt:lpstr>
      <vt:lpstr>Question 5</vt:lpstr>
      <vt:lpstr>Question Recap</vt:lpstr>
      <vt:lpstr>For additional news stories to use in the accounting classroom, see the Accounting in the Headlines blog at http://accountingintheheadlines.com/   Related video resources can be found at http://www.youtube.com/user/accountingheadlines   Questions or comments? Contact Dr. Wendy Tietz at wtietz@kent.edu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Wendy Tietz</cp:lastModifiedBy>
  <cp:revision>20</cp:revision>
  <dcterms:created xsi:type="dcterms:W3CDTF">2013-12-30T14:30:19Z</dcterms:created>
  <dcterms:modified xsi:type="dcterms:W3CDTF">2014-01-01T12:33:59Z</dcterms:modified>
</cp:coreProperties>
</file>