
<file path=[Content_Types].xml><?xml version="1.0" encoding="utf-8"?>
<Types xmlns="http://schemas.openxmlformats.org/package/2006/content-types">
  <Override PartName="/docProps/core.xml" ContentType="application/vnd.openxmlformats-package.core-properties+xml"/>
  <Default Extension="rels" ContentType="application/vnd.openxmlformats-package.relationships+xml"/>
  <Override PartName="/ppt/slides/slide5.xml" ContentType="application/vnd.openxmlformats-officedocument.presentationml.slide+xml"/>
  <Override PartName="/ppt/slides/slide7.xml" ContentType="application/vnd.openxmlformats-officedocument.presentationml.slide+xml"/>
  <Override PartName="/ppt/slideLayouts/slideLayout1.xml" ContentType="application/vnd.openxmlformats-officedocument.presentationml.slideLayout+xml"/>
  <Default Extension="png" ContentType="image/png"/>
  <Override PartName="/ppt/slideLayouts/slideLayout3.xml" ContentType="application/vnd.openxmlformats-officedocument.presentationml.slideLayout+xml"/>
  <Default Extension="xml" ContentType="application/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slides/slide4.xml" ContentType="application/vnd.openxmlformats-officedocument.presentationml.slide+xml"/>
  <Override PartName="/ppt/viewProps.xml" ContentType="application/vnd.openxmlformats-officedocument.presentationml.viewProps+xml"/>
  <Override PartName="/ppt/slides/slide6.xml" ContentType="application/vnd.openxmlformats-officedocument.presentationml.slide+xml"/>
  <Default Extension="jpeg" ContentType="image/jpeg"/>
  <Override PartName="/ppt/slides/slide8.xml" ContentType="application/vnd.openxmlformats-officedocument.presentationml.slide+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Override PartName="/ppt/presProps.xml" ContentType="application/vnd.openxmlformats-officedocument.presentationml.presProps+xml"/>
  <Override PartName="/ppt/tableStyles.xml" ContentType="application/vnd.openxmlformats-officedocument.presentationml.tableStyles+xml"/>
  <Override PartName="/ppt/theme/theme1.xml" ContentType="application/vnd.openxmlformats-officedocument.theme+xml"/>
  <Override PartName="/ppt/slides/slide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r:id="rId1"/>
  </p:sldMasterIdLst>
  <p:sldIdLst>
    <p:sldId id="256" r:id="rId2"/>
    <p:sldId id="257" r:id="rId3"/>
    <p:sldId id="259" r:id="rId4"/>
    <p:sldId id="260" r:id="rId5"/>
    <p:sldId id="262" r:id="rId6"/>
    <p:sldId id="261" r:id="rId7"/>
    <p:sldId id="258"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a="http://schemas.openxmlformats.org/drawingml/2006/main" xmlns:r="http://schemas.openxmlformats.org/officeDocument/2006/relationships" xmlns:p="http://schemas.openxmlformats.org/presentationml/2006/main" xmlns:p15="http://schemas.microsoft.com/office/powerpoint/2012/main" xmlns:mv="urn:schemas-microsoft-com:mac:vml" xmlns:mc="http://schemas.openxmlformats.org/markup-compatibility/2006">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 uri="{FD5EFAAD-0ECE-453E-9831-46B23BE46B34}">
      <p15:chartTrackingRefBased xmlns="" xmlns:a="http://schemas.openxmlformats.org/drawingml/2006/main" xmlns:r="http://schemas.openxmlformats.org/officeDocument/2006/relationships" xmlns:p="http://schemas.openxmlformats.org/presentationml/2006/main" xmlns:p15="http://schemas.microsoft.com/office/powerpoint/2012/main" xmlns:mv="urn:schemas-microsoft-com:mac:vml" xmlns:mc="http://schemas.openxmlformats.org/markup-compatibility/2006"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horzBarState="maximized">
    <p:restoredLeft sz="20029" autoAdjust="0"/>
    <p:restoredTop sz="94660"/>
  </p:normalViewPr>
  <p:slideViewPr>
    <p:cSldViewPr snapToGrid="0">
      <p:cViewPr varScale="1">
        <p:scale>
          <a:sx n="103" d="100"/>
          <a:sy n="103" d="100"/>
        </p:scale>
        <p:origin x="-296" y="-11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printerSettings" Target="printerSettings/printerSettings1.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7886700"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60564" y="5988051"/>
            <a:ext cx="4596493" cy="670322"/>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512451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3812721"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60564" y="5988051"/>
            <a:ext cx="4596493" cy="670322"/>
          </a:xfrm>
          <a:prstGeom prst="rect">
            <a:avLst/>
          </a:prstGeom>
        </p:spPr>
      </p:pic>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016734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1558922"/>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268432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7"/>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smtClean="0">
                <a:latin typeface="+mj-lt"/>
                <a:cs typeface="Avenir Next Condensed Regular"/>
              </a:rPr>
              <a:t>Copyright © 2014 by Dr. Wendy Tietz. </a:t>
            </a:r>
            <a:br>
              <a:rPr lang="en-US" sz="1200" b="1" i="1" dirty="0" smtClean="0">
                <a:latin typeface="+mj-lt"/>
                <a:cs typeface="Avenir Next Condensed Regular"/>
              </a:rPr>
            </a:br>
            <a:r>
              <a:rPr lang="en-US" sz="1200" i="1" dirty="0" smtClean="0">
                <a:latin typeface="+mj-lt"/>
                <a:cs typeface="Avenir Next Condensed Regular"/>
              </a:rPr>
              <a:t>This work is licensed under a Creative Commons Attribution-NonCommercial 3.0 Unported License.</a:t>
            </a:r>
            <a:r>
              <a:rPr lang="en-US" sz="1200" i="1" dirty="0" smtClean="0">
                <a:solidFill>
                  <a:schemeClr val="tx1"/>
                </a:solidFill>
                <a:latin typeface="+mj-lt"/>
                <a:cs typeface="Avenir Next Condensed Regular"/>
              </a:rPr>
              <a:t>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830533796"/>
      </p:ext>
    </p:extLst>
  </p:cSld>
  <p:clrMap bg1="lt1" tx1="dk1" bg2="lt2" tx2="dk2" accent1="accent1" accent2="accent2" accent3="accent3" accent4="accent4" accent5="accent5" accent6="accent6" hlink="hlink" folHlink="folHlink"/>
  <p:sldLayoutIdLst>
    <p:sldLayoutId r:id="rId1"/>
    <p:sldLayoutId r:id="rId2"/>
    <p:sldLayoutId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wp.me/p3NlXE-3N"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www.youtube.com/user/accountingheadlines" TargetMode="External"/><Relationship Id="rId4" Type="http://schemas.openxmlformats.org/officeDocument/2006/relationships/hyperlink" Target="mailto:wtietz@kent.edu" TargetMode="External"/><Relationship Id="rId1" Type="http://schemas.openxmlformats.org/officeDocument/2006/relationships/slideLayout" Target="../slideLayouts/slideLayout3.xml"/><Relationship Id="rId2" Type="http://schemas.openxmlformats.org/officeDocument/2006/relationships/hyperlink" Target="http://accountingintheheadlines.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474782" y="1709739"/>
            <a:ext cx="7893247" cy="3038335"/>
          </a:xfrm>
        </p:spPr>
        <p:txBody>
          <a:bodyPr>
            <a:noAutofit/>
          </a:bodyPr>
          <a:lstStyle/>
          <a:p>
            <a:r>
              <a:rPr lang="en-US" dirty="0" smtClean="0">
                <a:latin typeface="Courier New" panose="02070309020205020404" pitchFamily="49" charset="0"/>
                <a:cs typeface="Courier New" panose="02070309020205020404" pitchFamily="49" charset="0"/>
              </a:rPr>
              <a:t>When does Ford Credit recognize bad debt expense associated with a new car loan?</a:t>
            </a:r>
            <a:r>
              <a:rPr lang="en-US" b="1" dirty="0" smtClean="0"/>
              <a:t/>
            </a:r>
            <a:br>
              <a:rPr lang="en-US" b="1" dirty="0" smtClean="0"/>
            </a:br>
            <a:r>
              <a:rPr lang="en-US" dirty="0" smtClean="0">
                <a:latin typeface="Courier New" panose="02070309020205020404" pitchFamily="49" charset="0"/>
                <a:cs typeface="Courier New" panose="02070309020205020404" pitchFamily="49" charset="0"/>
              </a:rPr>
              <a:t/>
            </a:r>
            <a:br>
              <a:rPr lang="en-US" dirty="0" smtClean="0">
                <a:latin typeface="Courier New" panose="02070309020205020404" pitchFamily="49" charset="0"/>
                <a:cs typeface="Courier New" panose="02070309020205020404" pitchFamily="49" charset="0"/>
              </a:rPr>
            </a:br>
            <a:endParaRPr lang="en-US" dirty="0">
              <a:latin typeface="Courier New" panose="02070309020205020404" pitchFamily="49" charset="0"/>
              <a:cs typeface="Courier New" panose="02070309020205020404" pitchFamily="49" charset="0"/>
            </a:endParaRPr>
          </a:p>
        </p:txBody>
      </p:sp>
      <p:sp>
        <p:nvSpPr>
          <p:cNvPr id="5" name="Text Placeholder 4"/>
          <p:cNvSpPr>
            <a:spLocks noGrp="1"/>
          </p:cNvSpPr>
          <p:nvPr>
            <p:ph type="body" idx="1"/>
          </p:nvPr>
        </p:nvSpPr>
        <p:spPr>
          <a:xfrm>
            <a:off x="244063" y="5911352"/>
            <a:ext cx="4729276" cy="700587"/>
          </a:xfrm>
        </p:spPr>
        <p:txBody>
          <a:bodyPr>
            <a:normAutofit/>
          </a:bodyPr>
          <a:lstStyle/>
          <a:p>
            <a:r>
              <a:rPr lang="en-US" dirty="0" smtClean="0">
                <a:solidFill>
                  <a:schemeClr val="tx1">
                    <a:lumMod val="50000"/>
                    <a:lumOff val="50000"/>
                  </a:schemeClr>
                </a:solidFill>
                <a:hlinkClick r:id="rId2"/>
              </a:rPr>
              <a:t>Original blog posting (December </a:t>
            </a:r>
            <a:r>
              <a:rPr lang="en-US" dirty="0" smtClean="0">
                <a:hlinkClick r:id="rId2"/>
              </a:rPr>
              <a:t>17</a:t>
            </a:r>
            <a:r>
              <a:rPr lang="en-US" dirty="0" smtClean="0">
                <a:solidFill>
                  <a:schemeClr val="tx1">
                    <a:lumMod val="50000"/>
                    <a:lumOff val="50000"/>
                  </a:schemeClr>
                </a:solidFill>
                <a:hlinkClick r:id="rId2"/>
              </a:rPr>
              <a:t>, 2013)</a:t>
            </a:r>
            <a:endParaRPr lang="en-US" dirty="0" smtClean="0">
              <a:solidFill>
                <a:schemeClr val="tx1">
                  <a:lumMod val="50000"/>
                  <a:lumOff val="50000"/>
                </a:schemeClr>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381221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463758"/>
            <a:ext cx="7886700" cy="832303"/>
          </a:xfrm>
        </p:spPr>
        <p:txBody>
          <a:bodyPr>
            <a:normAutofit fontScale="90000"/>
          </a:bodyPr>
          <a:lstStyle/>
          <a:p>
            <a:r>
              <a:rPr lang="en-US" dirty="0" smtClean="0"/>
              <a:t>Buyers with credit scores of less than 500 made up more than 27 percent of loans for new vehicles </a:t>
            </a:r>
            <a:endParaRPr lang="en-US" sz="4444" dirty="0"/>
          </a:p>
        </p:txBody>
      </p:sp>
      <p:sp>
        <p:nvSpPr>
          <p:cNvPr id="5" name="Content Placeholder 4"/>
          <p:cNvSpPr>
            <a:spLocks noGrp="1"/>
          </p:cNvSpPr>
          <p:nvPr>
            <p:ph idx="1"/>
          </p:nvPr>
        </p:nvSpPr>
        <p:spPr>
          <a:xfrm>
            <a:off x="567162" y="1874006"/>
            <a:ext cx="3809872" cy="4080895"/>
          </a:xfrm>
        </p:spPr>
        <p:txBody>
          <a:bodyPr>
            <a:normAutofit/>
          </a:bodyPr>
          <a:lstStyle/>
          <a:p>
            <a:endParaRPr lang="en-US" dirty="0" smtClean="0"/>
          </a:p>
          <a:p>
            <a:r>
              <a:rPr lang="en-US" dirty="0" smtClean="0"/>
              <a:t>General rule of thumb is that a “good” credit score is </a:t>
            </a:r>
            <a:r>
              <a:rPr lang="en-US" dirty="0" smtClean="0">
                <a:solidFill>
                  <a:srgbClr val="000000"/>
                </a:solidFill>
                <a:latin typeface="Calibri Light (Body)"/>
                <a:cs typeface="Calibri Light (Body)"/>
              </a:rPr>
              <a:t>above approximately 700</a:t>
            </a:r>
          </a:p>
        </p:txBody>
      </p:sp>
      <p:pic>
        <p:nvPicPr>
          <p:cNvPr id="6" name="Picture 5"/>
          <p:cNvPicPr>
            <a:picLocks noChangeAspect="1"/>
          </p:cNvPicPr>
          <p:nvPr/>
        </p:nvPicPr>
        <p:blipFill>
          <a:blip r:embed="rId2"/>
          <a:stretch>
            <a:fillRect/>
          </a:stretch>
        </p:blipFill>
        <p:spPr>
          <a:xfrm>
            <a:off x="4325406" y="2463386"/>
            <a:ext cx="4572000" cy="1536700"/>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535229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lvl="0" fontAlgn="base">
              <a:buNone/>
            </a:pPr>
            <a:r>
              <a:rPr lang="en-US" sz="4000" dirty="0" smtClean="0"/>
              <a:t>	Why do you think that lenders are making car loans to people with lower credit scores?</a:t>
            </a:r>
          </a:p>
          <a:p>
            <a:pPr marL="0" indent="0" fontAlgn="base">
              <a:buNone/>
            </a:pPr>
            <a:endParaRPr lang="en-US" sz="4000"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3557790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lvl="0" fontAlgn="base">
              <a:buNone/>
            </a:pPr>
            <a:r>
              <a:rPr lang="en-US" sz="4000" dirty="0" smtClean="0"/>
              <a:t>	What does the term “default” mean as it relates to loans?</a:t>
            </a:r>
          </a:p>
          <a:p>
            <a:pPr lvl="0" fontAlgn="base">
              <a:buNone/>
            </a:pPr>
            <a:endParaRPr lang="en-US" sz="4000"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7994834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3</a:t>
            </a:r>
            <a:endParaRPr lang="en-US" dirty="0"/>
          </a:p>
        </p:txBody>
      </p:sp>
      <p:sp>
        <p:nvSpPr>
          <p:cNvPr id="3" name="Content Placeholder 2"/>
          <p:cNvSpPr>
            <a:spLocks noGrp="1"/>
          </p:cNvSpPr>
          <p:nvPr>
            <p:ph idx="1"/>
          </p:nvPr>
        </p:nvSpPr>
        <p:spPr>
          <a:xfrm>
            <a:off x="628650" y="1495643"/>
            <a:ext cx="7886700" cy="4382644"/>
          </a:xfrm>
        </p:spPr>
        <p:txBody>
          <a:bodyPr>
            <a:normAutofit lnSpcReduction="10000"/>
          </a:bodyPr>
          <a:lstStyle/>
          <a:p>
            <a:pPr lvl="0" fontAlgn="base">
              <a:buNone/>
            </a:pPr>
            <a:r>
              <a:rPr lang="en-US" sz="4000" dirty="0" smtClean="0"/>
              <a:t>	Assume that Ford Credit makes a car loan on a new Ford Fusion sold to a customer in 2013. Assume that this borrower defaults on the loan in 2015.  When will Ford Credit recognize the bad debt expense associated with this car sale/loan? Explain.</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7994834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4</a:t>
            </a:r>
            <a:endParaRPr lang="en-US" dirty="0"/>
          </a:p>
        </p:txBody>
      </p:sp>
      <p:sp>
        <p:nvSpPr>
          <p:cNvPr id="3" name="Content Placeholder 2"/>
          <p:cNvSpPr>
            <a:spLocks noGrp="1"/>
          </p:cNvSpPr>
          <p:nvPr>
            <p:ph idx="1"/>
          </p:nvPr>
        </p:nvSpPr>
        <p:spPr>
          <a:xfrm>
            <a:off x="628650" y="1495643"/>
            <a:ext cx="7886700" cy="4382644"/>
          </a:xfrm>
        </p:spPr>
        <p:txBody>
          <a:bodyPr>
            <a:normAutofit lnSpcReduction="10000"/>
          </a:bodyPr>
          <a:lstStyle/>
          <a:p>
            <a:pPr lvl="0" fontAlgn="base">
              <a:buNone/>
            </a:pPr>
            <a:r>
              <a:rPr lang="en-US" sz="4000" dirty="0" smtClean="0"/>
              <a:t>	If Ford Credit is extending credit to borrowers with lower credit scores, what would you expect to see happen to Ford Credit’s allowance for bad debts balance (i.e., would it increase or decrease)? Why?</a:t>
            </a:r>
          </a:p>
          <a:p>
            <a:pPr marL="0" indent="0">
              <a:buNone/>
            </a:pPr>
            <a:r>
              <a:rPr lang="en-US" sz="4000" dirty="0" smtClean="0"/>
              <a:t>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7994834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Recap</a:t>
            </a:r>
            <a:endParaRPr lang="en-US" dirty="0"/>
          </a:p>
        </p:txBody>
      </p:sp>
      <p:sp>
        <p:nvSpPr>
          <p:cNvPr id="3" name="Content Placeholder 2"/>
          <p:cNvSpPr>
            <a:spLocks noGrp="1"/>
          </p:cNvSpPr>
          <p:nvPr>
            <p:ph idx="1"/>
          </p:nvPr>
        </p:nvSpPr>
        <p:spPr/>
        <p:txBody>
          <a:bodyPr>
            <a:normAutofit fontScale="85000" lnSpcReduction="10000"/>
          </a:bodyPr>
          <a:lstStyle/>
          <a:p>
            <a:pPr marL="514350" lvl="0" indent="-514350" fontAlgn="base">
              <a:buFont typeface="+mj-lt"/>
              <a:buAutoNum type="arabicPeriod"/>
            </a:pPr>
            <a:r>
              <a:rPr lang="en-US" dirty="0" smtClean="0"/>
              <a:t>Why do you think that lenders are making car loans to people with lower credit scores?</a:t>
            </a:r>
          </a:p>
          <a:p>
            <a:pPr marL="514350" lvl="0" indent="-514350" fontAlgn="base">
              <a:buFont typeface="+mj-lt"/>
              <a:buAutoNum type="arabicPeriod"/>
            </a:pPr>
            <a:r>
              <a:rPr lang="en-US" dirty="0" smtClean="0"/>
              <a:t>What does the term “default” mean as it relates to loans</a:t>
            </a:r>
          </a:p>
          <a:p>
            <a:pPr marL="514350" lvl="0" indent="-514350" fontAlgn="base">
              <a:buFont typeface="+mj-lt"/>
              <a:buAutoNum type="arabicPeriod"/>
            </a:pPr>
            <a:r>
              <a:rPr lang="en-US" dirty="0" smtClean="0"/>
              <a:t>Assume that Ford Credit makes a car loan on a new Ford Fusion sold to a customer in 2013. Assume that this borrower defaults on the loan in 2015.  When will Ford Credit recognize the bad debt expense associated with this car sale/loan? Explain.</a:t>
            </a:r>
          </a:p>
          <a:p>
            <a:pPr marL="514350" lvl="0" indent="-514350" fontAlgn="base">
              <a:buFont typeface="+mj-lt"/>
              <a:buAutoNum type="arabicPeriod"/>
            </a:pPr>
            <a:r>
              <a:rPr lang="en-US" dirty="0" smtClean="0"/>
              <a:t>If Ford Credit is extending credit to borrowers with lower credit scores, what would you expect to see happen to Ford Credit’s allowance for bad debts balance (i.e., would it increase or decrease)? Why?</a:t>
            </a:r>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2722570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smtClean="0">
                <a:latin typeface="Courier"/>
                <a:cs typeface="Courier"/>
              </a:rPr>
              <a:t>For additional news stories to use in the accounting classroom, see the Accounting in the </a:t>
            </a:r>
            <a:r>
              <a:rPr lang="en-US" sz="2000" dirty="0">
                <a:latin typeface="Courier"/>
                <a:cs typeface="Courier"/>
              </a:rPr>
              <a:t>Headlines blog at </a:t>
            </a:r>
            <a:r>
              <a:rPr lang="en-US" sz="2000" dirty="0">
                <a:latin typeface="Courier"/>
                <a:cs typeface="Courier"/>
                <a:hlinkClick r:id="rId2"/>
              </a:rPr>
              <a:t>http://accountingintheheadlines.com</a:t>
            </a:r>
            <a:r>
              <a:rPr lang="en-US" sz="2000" dirty="0" smtClean="0">
                <a:latin typeface="Courier"/>
                <a:cs typeface="Courier"/>
                <a:hlinkClick r:id="rId2"/>
              </a:rPr>
              <a:t>/</a:t>
            </a:r>
            <a:r>
              <a:rPr lang="en-US" sz="2000" dirty="0" smtClean="0">
                <a:latin typeface="Courier"/>
                <a:cs typeface="Courier"/>
              </a:rPr>
              <a:t> </a:t>
            </a:r>
            <a:r>
              <a:rPr lang="en-US" sz="2400" dirty="0">
                <a:latin typeface="Courier"/>
                <a:cs typeface="Courier"/>
              </a:rPr>
              <a:t/>
            </a:r>
            <a:br>
              <a:rPr lang="en-US" sz="2400" dirty="0">
                <a:latin typeface="Courier"/>
                <a:cs typeface="Courier"/>
              </a:rPr>
            </a:br>
            <a:r>
              <a:rPr lang="en-US" sz="2400" dirty="0">
                <a:latin typeface="Courier"/>
                <a:cs typeface="Courier"/>
              </a:rPr>
              <a:t/>
            </a:r>
            <a:br>
              <a:rPr lang="en-US" sz="2400" dirty="0">
                <a:latin typeface="Courier"/>
                <a:cs typeface="Courier"/>
              </a:rPr>
            </a:br>
            <a:r>
              <a:rPr lang="en-US" sz="2000" dirty="0" smtClean="0">
                <a:latin typeface="Courier"/>
                <a:cs typeface="Courier"/>
              </a:rPr>
              <a:t>Related video resources can </a:t>
            </a:r>
            <a:r>
              <a:rPr lang="en-US" sz="2000" dirty="0">
                <a:latin typeface="Courier"/>
                <a:cs typeface="Courier"/>
              </a:rPr>
              <a:t>be found at </a:t>
            </a:r>
            <a:r>
              <a:rPr lang="en-US" sz="2000" dirty="0">
                <a:latin typeface="Courier"/>
                <a:cs typeface="Courier"/>
                <a:hlinkClick r:id="rId3"/>
              </a:rPr>
              <a:t>http://www.youtube.com/user/</a:t>
            </a:r>
            <a:r>
              <a:rPr lang="en-US" sz="2000" dirty="0" smtClean="0">
                <a:latin typeface="Courier"/>
                <a:cs typeface="Courier"/>
                <a:hlinkClick r:id="rId3"/>
              </a:rPr>
              <a:t>accountingheadlines</a:t>
            </a:r>
            <a:r>
              <a:rPr lang="en-US" sz="2400" dirty="0">
                <a:latin typeface="Courier"/>
                <a:cs typeface="Courier"/>
              </a:rPr>
              <a:t> </a:t>
            </a:r>
            <a:r>
              <a:rPr lang="en-US" sz="2400" dirty="0" smtClean="0">
                <a:latin typeface="Courier"/>
                <a:cs typeface="Courier"/>
              </a:rPr>
              <a:t/>
            </a:r>
            <a:br>
              <a:rPr lang="en-US" sz="2400" dirty="0" smtClean="0">
                <a:latin typeface="Courier"/>
                <a:cs typeface="Courier"/>
              </a:rPr>
            </a:br>
            <a:r>
              <a:rPr lang="en-US" sz="2400" dirty="0">
                <a:latin typeface="Courier"/>
                <a:cs typeface="Courier"/>
              </a:rPr>
              <a:t/>
            </a:r>
            <a:br>
              <a:rPr lang="en-US" sz="2400" dirty="0">
                <a:latin typeface="Courier"/>
                <a:cs typeface="Courier"/>
              </a:rPr>
            </a:br>
            <a:r>
              <a:rPr lang="en-US" sz="2400" dirty="0" smtClean="0">
                <a:latin typeface="Courier"/>
                <a:cs typeface="Courier"/>
              </a:rPr>
              <a:t>Questions or comments? </a:t>
            </a:r>
            <a:r>
              <a:rPr lang="en-US" sz="2000" dirty="0" smtClean="0">
                <a:latin typeface="Courier"/>
                <a:cs typeface="Courier"/>
              </a:rPr>
              <a:t>Contact Dr. Wendy Tietz at </a:t>
            </a:r>
            <a:r>
              <a:rPr lang="en-US" sz="2000" dirty="0" smtClean="0">
                <a:latin typeface="Courier"/>
                <a:cs typeface="Courier"/>
                <a:hlinkClick r:id="rId4"/>
              </a:rPr>
              <a:t>wtietz@kent.edu</a:t>
            </a:r>
            <a:r>
              <a:rPr lang="en-US" sz="2000" dirty="0" smtClean="0">
                <a:latin typeface="Courier"/>
                <a:cs typeface="Courier"/>
              </a:rPr>
              <a:t>  </a:t>
            </a:r>
            <a:endParaRPr lang="en-US" sz="2000" dirty="0">
              <a:latin typeface="Courier"/>
              <a:cs typeface="Courier"/>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018513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a="http://schemas.openxmlformats.org/drawingml/2006/main"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945</TotalTime>
  <Words>381</Words>
  <Application>Microsoft Office PowerPoint</Application>
  <PresentationFormat>On-screen Show (4:3)</PresentationFormat>
  <Paragraphs>20</Paragraphs>
  <Slides>8</Slides>
  <Notes>0</Notes>
  <HiddenSlides>0</HiddenSlides>
  <MMClips>0</MMClips>
  <ScaleCrop>false</ScaleCrop>
  <HeadingPairs>
    <vt:vector size="4" baseType="variant">
      <vt:variant>
        <vt:lpstr>Design Template</vt:lpstr>
      </vt:variant>
      <vt:variant>
        <vt:i4>1</vt:i4>
      </vt:variant>
      <vt:variant>
        <vt:lpstr>Slide Titles</vt:lpstr>
      </vt:variant>
      <vt:variant>
        <vt:i4>8</vt:i4>
      </vt:variant>
    </vt:vector>
  </HeadingPairs>
  <TitlesOfParts>
    <vt:vector size="9" baseType="lpstr">
      <vt:lpstr>Office Theme</vt:lpstr>
      <vt:lpstr>When does Ford Credit recognize bad debt expense associated with a new car loan?  </vt:lpstr>
      <vt:lpstr>Buyers with credit scores of less than 500 made up more than 27 percent of loans for new vehicles </vt:lpstr>
      <vt:lpstr>Question 1</vt:lpstr>
      <vt:lpstr>Question 2</vt:lpstr>
      <vt:lpstr>Question 3</vt:lpstr>
      <vt:lpstr>Question 4</vt:lpstr>
      <vt:lpstr>Question Recap</vt:lpstr>
      <vt:lpstr>For additional news stories to use in the accounting classroom, see the Accounting in the Headlines blog at http://accountingintheheadlines.com/   Related video resources can be found at http://www.youtube.com/user/accountingheadlines   Questions or comments? Contact Dr. Wendy Tietz at wtietz@kent.edu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hallie d'agostino</cp:lastModifiedBy>
  <cp:revision>24</cp:revision>
  <dcterms:created xsi:type="dcterms:W3CDTF">2014-01-15T20:53:20Z</dcterms:created>
  <dcterms:modified xsi:type="dcterms:W3CDTF">2014-01-15T20:53:32Z</dcterms:modified>
</cp:coreProperties>
</file>