
<file path=[Content_Types].xml><?xml version="1.0" encoding="utf-8"?>
<Types xmlns="http://schemas.openxmlformats.org/package/2006/content-types">
  <Override PartName="/docProps/core.xml" ContentType="application/vnd.openxmlformats-package.core-properties+xml"/>
  <Override PartName="/ppt/slides/slide5.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Default Extension="png" ContentType="image/png"/>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s/slide4.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sldIdLst>
    <p:sldId id="256" r:id="rId2"/>
    <p:sldId id="257" r:id="rId3"/>
    <p:sldId id="259" r:id="rId4"/>
    <p:sldId id="260" r:id="rId5"/>
    <p:sldId id="264" r:id="rId6"/>
    <p:sldId id="258"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horzBarState="maximized">
    <p:restoredLeft sz="20029" autoAdjust="0"/>
    <p:restoredTop sz="94660"/>
  </p:normalViewPr>
  <p:slideViewPr>
    <p:cSldViewPr snapToGrid="0">
      <p:cViewPr varScale="1">
        <p:scale>
          <a:sx n="103" d="100"/>
          <a:sy n="103" d="100"/>
        </p:scale>
        <p:origin x="-296" y="-1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0564" y="5988051"/>
            <a:ext cx="4596493" cy="670322"/>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1558922"/>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30533796"/>
      </p:ext>
    </p:extLst>
  </p:cSld>
  <p:clrMap bg1="lt1" tx1="dk1" bg2="lt2" tx2="dk2" accent1="accent1" accent2="accent2" accent3="accent3" accent4="accent4" accent5="accent5" accent6="accent6" hlink="hlink" folHlink="folHlink"/>
  <p:sldLayoutIdLst>
    <p:sldLayoutId r:id="rId1"/>
    <p:sldLayoutId r:id="rId2"/>
    <p:sldLayoutId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p.me/p3NlXE-3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74782" y="1857687"/>
            <a:ext cx="7893247" cy="3038335"/>
          </a:xfrm>
        </p:spPr>
        <p:txBody>
          <a:bodyPr>
            <a:noAutofit/>
          </a:bodyPr>
          <a:lstStyle/>
          <a:p>
            <a:r>
              <a:rPr lang="en-US" dirty="0" smtClean="0">
                <a:latin typeface="Courier New" panose="02070309020205020404" pitchFamily="49" charset="0"/>
                <a:cs typeface="Courier New" panose="02070309020205020404" pitchFamily="49" charset="0"/>
              </a:rPr>
              <a:t>Should Apple Country Orchards sell Granny Smith apples or make cider from those apples?</a:t>
            </a:r>
            <a:br>
              <a:rPr lang="en-US" dirty="0" smtClean="0">
                <a:latin typeface="Courier New" panose="02070309020205020404" pitchFamily="49" charset="0"/>
                <a:cs typeface="Courier New" panose="02070309020205020404" pitchFamily="49" charset="0"/>
              </a:rPr>
            </a:br>
            <a:r>
              <a:rPr lang="en-US" b="1" dirty="0" smtClean="0">
                <a:latin typeface="Courier New" charset="0"/>
                <a:ea typeface="ＭＳ Ｐゴシック" charset="-128"/>
              </a:rPr>
              <a:t/>
            </a:r>
            <a:br>
              <a:rPr lang="en-US" b="1" dirty="0" smtClean="0">
                <a:latin typeface="Courier New" charset="0"/>
                <a:ea typeface="ＭＳ Ｐゴシック" charset="-128"/>
              </a:rPr>
            </a:br>
            <a:endParaRPr lang="en-US" dirty="0">
              <a:latin typeface="Courier New" panose="02070309020205020404" pitchFamily="49" charset="0"/>
              <a:cs typeface="Courier New" panose="02070309020205020404" pitchFamily="49" charset="0"/>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(December </a:t>
            </a:r>
            <a:r>
              <a:rPr lang="en-US" dirty="0" smtClean="0">
                <a:hlinkClick r:id="rId2"/>
              </a:rPr>
              <a:t>3</a:t>
            </a:r>
            <a:r>
              <a:rPr lang="en-US" dirty="0" smtClean="0">
                <a:solidFill>
                  <a:schemeClr val="tx1">
                    <a:lumMod val="50000"/>
                    <a:lumOff val="50000"/>
                  </a:schemeClr>
                </a:solidFill>
                <a:hlinkClick r:id="rId2"/>
              </a:rPr>
              <a:t>, 2013)</a:t>
            </a:r>
            <a:endParaRPr lang="en-US" dirty="0" smtClean="0">
              <a:solidFill>
                <a:schemeClr val="tx1">
                  <a:lumMod val="50000"/>
                  <a:lumOff val="50000"/>
                </a:schemeClr>
              </a:solidFill>
            </a:endParaRPr>
          </a:p>
        </p:txBody>
      </p:sp>
      <p:sp>
        <p:nvSpPr>
          <p:cNvPr id="5123" name="Text Box 4"/>
          <p:cNvSpPr txBox="1">
            <a:spLocks noChangeArrowheads="1"/>
          </p:cNvSpPr>
          <p:nvPr/>
        </p:nvSpPr>
        <p:spPr bwMode="auto">
          <a:xfrm>
            <a:off x="504825" y="1841500"/>
            <a:ext cx="6696075" cy="1016000"/>
          </a:xfrm>
          <a:prstGeom prst="rect">
            <a:avLst/>
          </a:prstGeom>
          <a:noFill/>
          <a:ln w="25400">
            <a:noFill/>
            <a:miter lim="800000"/>
            <a:headEnd/>
            <a:tailEnd/>
          </a:ln>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Courier New"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Courier New" charset="0"/>
              <a:ea typeface="ＭＳ Ｐゴシック" charset="-128"/>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2000" b="1" i="0" u="none" strike="noStrike" cap="none" normalizeH="0" baseline="0" dirty="0">
              <a:ln>
                <a:noFill/>
              </a:ln>
              <a:solidFill>
                <a:schemeClr val="tx1"/>
              </a:solidFill>
              <a:effectLst/>
              <a:latin typeface="Courier New" charset="0"/>
              <a:ea typeface="Times New Roman"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63758"/>
            <a:ext cx="7886700" cy="1028050"/>
          </a:xfrm>
        </p:spPr>
        <p:txBody>
          <a:bodyPr>
            <a:noAutofit/>
          </a:bodyPr>
          <a:lstStyle/>
          <a:p>
            <a:r>
              <a:rPr lang="en-US" sz="4000" dirty="0" smtClean="0"/>
              <a:t>Apple Country Orchards makes cider from several different apple varieties </a:t>
            </a:r>
            <a:endParaRPr lang="en-US" sz="4000" dirty="0"/>
          </a:p>
        </p:txBody>
      </p:sp>
      <p:sp>
        <p:nvSpPr>
          <p:cNvPr id="5" name="Content Placeholder 4"/>
          <p:cNvSpPr>
            <a:spLocks noGrp="1"/>
          </p:cNvSpPr>
          <p:nvPr>
            <p:ph idx="1"/>
          </p:nvPr>
        </p:nvSpPr>
        <p:spPr>
          <a:xfrm>
            <a:off x="517843" y="1738387"/>
            <a:ext cx="3809872" cy="4080895"/>
          </a:xfrm>
        </p:spPr>
        <p:txBody>
          <a:bodyPr>
            <a:normAutofit fontScale="92500" lnSpcReduction="20000"/>
          </a:bodyPr>
          <a:lstStyle/>
          <a:p>
            <a:r>
              <a:rPr lang="en-US" dirty="0" smtClean="0"/>
              <a:t>Granny Smith apples are known for its ability to be easily preserved in storage for up to a year and for its high antioxidant activity</a:t>
            </a:r>
          </a:p>
          <a:p>
            <a:r>
              <a:rPr lang="en-US" dirty="0" smtClean="0"/>
              <a:t>Granny Smith apples are sold for $0.90 per pound</a:t>
            </a:r>
          </a:p>
          <a:p>
            <a:r>
              <a:rPr lang="en-US" dirty="0" smtClean="0"/>
              <a:t>One gallon of fresh-pressed cider (about 8 pounds of apples) sells for $8  </a:t>
            </a:r>
          </a:p>
        </p:txBody>
      </p:sp>
      <p:pic>
        <p:nvPicPr>
          <p:cNvPr id="12" name="Picture 11"/>
          <p:cNvPicPr>
            <a:picLocks noChangeAspect="1"/>
          </p:cNvPicPr>
          <p:nvPr/>
        </p:nvPicPr>
        <p:blipFill>
          <a:blip r:embed="rId2"/>
          <a:stretch>
            <a:fillRect/>
          </a:stretch>
        </p:blipFill>
        <p:spPr>
          <a:xfrm>
            <a:off x="4529454" y="2539772"/>
            <a:ext cx="4415104" cy="2165036"/>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53522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fontScale="92500" lnSpcReduction="10000"/>
          </a:bodyPr>
          <a:lstStyle/>
          <a:p>
            <a:pPr lvl="0" fontAlgn="base">
              <a:buNone/>
            </a:pPr>
            <a:r>
              <a:rPr lang="en-US" sz="4000" dirty="0" smtClean="0"/>
              <a:t>	Do you need to know the cost per pound that Apple Country Orchards uses for its Granny Smith apples to be able to decide if the Granny Smith apples should be sold as is (as raw apples) or processed further into cider, pie, turnovers, or any other apple product?  Why or why not?</a:t>
            </a:r>
          </a:p>
          <a:p>
            <a:pPr lvl="0" fontAlgn="base">
              <a:buNone/>
            </a:pPr>
            <a:endParaRPr lang="en-US" sz="4000" dirty="0" smtClean="0"/>
          </a:p>
          <a:p>
            <a:pPr lvl="0" fontAlgn="base">
              <a:buNone/>
            </a:pPr>
            <a:endParaRPr lang="en-US" sz="4000" dirty="0" smtClean="0"/>
          </a:p>
          <a:p>
            <a:pPr marL="0" indent="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lvl="0" fontAlgn="base">
              <a:buNone/>
            </a:pPr>
            <a:r>
              <a:rPr lang="en-US" sz="4000" dirty="0" smtClean="0"/>
              <a:t>	From a purely quantitative standpoint, should Apple Country Orchards sell raw Granny Smith apples or process those apples further into apple cider?  Support your answer with calculations.</a:t>
            </a:r>
          </a:p>
          <a:p>
            <a:pPr fontAlgn="base">
              <a:buNone/>
            </a:pPr>
            <a:endParaRPr lang="en-US" sz="4000" dirty="0" smtClean="0"/>
          </a:p>
          <a:p>
            <a:pPr lvl="0" fontAlgn="base">
              <a:buNone/>
            </a:pPr>
            <a:endParaRPr lang="en-US" sz="4000" dirty="0" smtClean="0"/>
          </a:p>
          <a:p>
            <a:pPr lvl="0" fontAlgn="base">
              <a:buNone/>
            </a:pPr>
            <a:endParaRPr lang="en-US" sz="4000" dirty="0" smtClean="0"/>
          </a:p>
          <a:p>
            <a:pPr lvl="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99483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fontAlgn="base">
              <a:buNone/>
            </a:pPr>
            <a:r>
              <a:rPr lang="en-US" sz="4000" dirty="0" smtClean="0"/>
              <a:t>	Assume that it is financially advantageous to sell raw apples rather than process them further into cider.  What qualitative factors might influence Apple Country Orchards’ decision to offer fresh-pressed cider?</a:t>
            </a:r>
          </a:p>
          <a:p>
            <a:pPr lvl="0" fontAlgn="base">
              <a:buNone/>
            </a:pPr>
            <a:endParaRPr lang="en-US" sz="4000" dirty="0" smtClean="0"/>
          </a:p>
          <a:p>
            <a:pPr fontAlgn="base">
              <a:buNone/>
            </a:pPr>
            <a:endParaRPr lang="en-US" sz="4000" dirty="0" smtClean="0"/>
          </a:p>
          <a:p>
            <a:pPr lvl="0" fontAlgn="base">
              <a:buNone/>
            </a:pPr>
            <a:endParaRPr lang="en-US" sz="4000" dirty="0" smtClean="0"/>
          </a:p>
          <a:p>
            <a:pPr lvl="0" fontAlgn="base">
              <a:buNone/>
            </a:pPr>
            <a:endParaRPr lang="en-US" sz="4000" dirty="0" smtClean="0"/>
          </a:p>
          <a:p>
            <a:pPr lvl="0" fontAlgn="base">
              <a:buNone/>
            </a:pPr>
            <a:endParaRPr lang="en-US" sz="4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85000" lnSpcReduction="20000"/>
          </a:bodyPr>
          <a:lstStyle/>
          <a:p>
            <a:pPr marL="514350" lvl="0" indent="-514350" fontAlgn="base">
              <a:buFont typeface="+mj-lt"/>
              <a:buAutoNum type="arabicPeriod"/>
            </a:pPr>
            <a:r>
              <a:rPr lang="en-US" dirty="0" smtClean="0"/>
              <a:t>Do you need to know the cost per pound that Apple Country Orchards uses for its Granny Smith apples to be able to decide if the Granny Smith apples should be sold as is (as raw apples) or processed further into cider, pie, turnovers, or any other apple product?  Why or why not?</a:t>
            </a:r>
          </a:p>
          <a:p>
            <a:pPr marL="514350" lvl="0" indent="-514350" fontAlgn="base">
              <a:buFont typeface="+mj-lt"/>
              <a:buAutoNum type="arabicPeriod"/>
            </a:pPr>
            <a:r>
              <a:rPr lang="en-US" dirty="0" smtClean="0"/>
              <a:t>From a purely quantitative standpoint, should Apple Country Orchards sell raw Granny Smith apples or process those apples further into apple cider?  Support your answer with calculations.</a:t>
            </a:r>
          </a:p>
          <a:p>
            <a:pPr marL="514350" lvl="0" indent="-514350" fontAlgn="base">
              <a:buFont typeface="+mj-lt"/>
              <a:buAutoNum type="arabicPeriod"/>
            </a:pPr>
            <a:r>
              <a:rPr lang="en-US" dirty="0" smtClean="0"/>
              <a:t>Assume that it is financially advantageous to sell raw apples rather than process them further into cider.  What qualitative factors might influence Apple Country Orchards’ decision to offer fresh-pressed cider?</a:t>
            </a: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72257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989</TotalTime>
  <Words>421</Words>
  <Application>Microsoft Office PowerPoint</Application>
  <PresentationFormat>On-screen Show (4:3)</PresentationFormat>
  <Paragraphs>24</Paragraphs>
  <Slides>7</Slides>
  <Notes>0</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Office Theme</vt:lpstr>
      <vt:lpstr>Should Apple Country Orchards sell Granny Smith apples or make cider from those apples?  </vt:lpstr>
      <vt:lpstr>Apple Country Orchards makes cider from several different apple varieties </vt:lpstr>
      <vt:lpstr>Question 1</vt:lpstr>
      <vt:lpstr>Question 2</vt:lpstr>
      <vt:lpstr>Question 3</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hallie d'agostino</cp:lastModifiedBy>
  <cp:revision>35</cp:revision>
  <dcterms:created xsi:type="dcterms:W3CDTF">2014-01-15T20:53:06Z</dcterms:created>
  <dcterms:modified xsi:type="dcterms:W3CDTF">2014-01-15T20:53:16Z</dcterms:modified>
</cp:coreProperties>
</file>