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65" r:id="rId5"/>
    <p:sldId id="259" r:id="rId6"/>
    <p:sldId id="260" r:id="rId7"/>
    <p:sldId id="262" r:id="rId8"/>
    <p:sldId id="261" r:id="rId9"/>
    <p:sldId id="258"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9" autoAdjust="0"/>
    <p:restoredTop sz="94660"/>
  </p:normalViewPr>
  <p:slideViewPr>
    <p:cSldViewPr snapToGrid="0">
      <p:cViewPr varScale="1">
        <p:scale>
          <a:sx n="109" d="100"/>
          <a:sy n="109" d="100"/>
        </p:scale>
        <p:origin x="126" y="7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3"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p.me/p3NlXE-3N"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 Id="rId4" Type="http://schemas.openxmlformats.org/officeDocument/2006/relationships/hyperlink" Target="mailto:wtietz@ken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4782" y="1709739"/>
            <a:ext cx="7893247" cy="3038335"/>
          </a:xfrm>
        </p:spPr>
        <p:txBody>
          <a:bodyPr>
            <a:noAutofit/>
          </a:bodyPr>
          <a:lstStyle/>
          <a:p>
            <a:r>
              <a:rPr lang="en-US" dirty="0">
                <a:latin typeface="Courier New" panose="02070309020205020404" pitchFamily="49" charset="0"/>
                <a:cs typeface="Courier New" panose="02070309020205020404" pitchFamily="49" charset="0"/>
              </a:rPr>
              <a:t>Should the town of Allentown, PA, outsource its pension check-writing?</a:t>
            </a:r>
            <a:endParaRPr lang="en-US" dirty="0">
              <a:latin typeface="Courier New" panose="02070309020205020404" pitchFamily="49" charset="0"/>
              <a:cs typeface="Courier New" panose="02070309020205020404" pitchFamily="49" charset="0"/>
            </a:endParaRP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hlinkClick r:id="rId2"/>
              </a:rPr>
              <a:t>Original blog posting </a:t>
            </a:r>
            <a:r>
              <a:rPr lang="en-US" dirty="0" smtClean="0">
                <a:solidFill>
                  <a:schemeClr val="tx1">
                    <a:lumMod val="50000"/>
                    <a:lumOff val="50000"/>
                  </a:schemeClr>
                </a:solidFill>
                <a:hlinkClick r:id="rId2"/>
              </a:rPr>
              <a:t>(December 30, </a:t>
            </a:r>
            <a:r>
              <a:rPr lang="en-US" dirty="0" smtClean="0">
                <a:solidFill>
                  <a:schemeClr val="tx1">
                    <a:lumMod val="50000"/>
                    <a:lumOff val="50000"/>
                  </a:schemeClr>
                </a:solidFill>
                <a:hlinkClick r:id="rId2"/>
              </a:rPr>
              <a:t>2013)</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Only one clerk knows how to use pension check-writing system</a:t>
            </a:r>
            <a:endParaRPr lang="en-US" dirty="0"/>
          </a:p>
        </p:txBody>
      </p:sp>
      <p:sp>
        <p:nvSpPr>
          <p:cNvPr id="5" name="Content Placeholder 4"/>
          <p:cNvSpPr>
            <a:spLocks noGrp="1"/>
          </p:cNvSpPr>
          <p:nvPr>
            <p:ph idx="1"/>
          </p:nvPr>
        </p:nvSpPr>
        <p:spPr>
          <a:xfrm>
            <a:off x="628650" y="1573823"/>
            <a:ext cx="3812721" cy="4304464"/>
          </a:xfrm>
        </p:spPr>
        <p:txBody>
          <a:bodyPr>
            <a:normAutofit/>
          </a:bodyPr>
          <a:lstStyle/>
          <a:p>
            <a:r>
              <a:rPr lang="en-US" dirty="0"/>
              <a:t>Older accounting system installed in </a:t>
            </a:r>
            <a:r>
              <a:rPr lang="en-US" dirty="0" smtClean="0"/>
              <a:t>1983</a:t>
            </a:r>
          </a:p>
          <a:p>
            <a:endParaRPr lang="en-US" dirty="0"/>
          </a:p>
          <a:p>
            <a:r>
              <a:rPr lang="en-US" dirty="0"/>
              <a:t>Only one clerk has been trained on older </a:t>
            </a:r>
            <a:r>
              <a:rPr lang="en-US" dirty="0" smtClean="0"/>
              <a:t>system</a:t>
            </a:r>
            <a:endParaRPr lang="en-US" dirty="0"/>
          </a:p>
        </p:txBody>
      </p:sp>
      <p:pic>
        <p:nvPicPr>
          <p:cNvPr id="7" name="Picture Placeholder 6"/>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1838" r="21838"/>
          <a:stretch>
            <a:fillRect/>
          </a:stretch>
        </p:blipFill>
        <p:spPr>
          <a:xfrm>
            <a:off x="4572000" y="1471613"/>
            <a:ext cx="3943350" cy="4406900"/>
          </a:xfrm>
        </p:spPr>
      </p:pic>
    </p:spTree>
    <p:extLst>
      <p:ext uri="{BB962C8B-B14F-4D97-AF65-F5344CB8AC3E}">
        <p14:creationId xmlns:p14="http://schemas.microsoft.com/office/powerpoint/2010/main" val="553522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Bank of New York Mellon offers pension check-writing service</a:t>
            </a:r>
            <a:endParaRPr lang="en-US" dirty="0"/>
          </a:p>
        </p:txBody>
      </p:sp>
      <p:sp>
        <p:nvSpPr>
          <p:cNvPr id="5" name="Content Placeholder 4"/>
          <p:cNvSpPr>
            <a:spLocks noGrp="1"/>
          </p:cNvSpPr>
          <p:nvPr>
            <p:ph idx="1"/>
          </p:nvPr>
        </p:nvSpPr>
        <p:spPr>
          <a:xfrm>
            <a:off x="628650" y="1573823"/>
            <a:ext cx="3812721" cy="4304464"/>
          </a:xfrm>
        </p:spPr>
        <p:txBody>
          <a:bodyPr>
            <a:normAutofit/>
          </a:bodyPr>
          <a:lstStyle/>
          <a:p>
            <a:r>
              <a:rPr lang="en-US" dirty="0"/>
              <a:t>Bank of New York Mellon offers a pension check-writing service</a:t>
            </a:r>
          </a:p>
          <a:p>
            <a:endParaRPr lang="en-US" dirty="0"/>
          </a:p>
          <a:p>
            <a:r>
              <a:rPr lang="en-US" dirty="0"/>
              <a:t>City officials want to move pension check-writing to Bank of New York Mellon for backup and efficiency</a:t>
            </a:r>
          </a:p>
        </p:txBody>
      </p:sp>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2696" r="22696"/>
          <a:stretch>
            <a:fillRect/>
          </a:stretch>
        </p:blipFill>
        <p:spPr/>
      </p:pic>
    </p:spTree>
    <p:extLst>
      <p:ext uri="{BB962C8B-B14F-4D97-AF65-F5344CB8AC3E}">
        <p14:creationId xmlns:p14="http://schemas.microsoft.com/office/powerpoint/2010/main" val="25945596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More expensive to outsource checks; police and fire unions oppose</a:t>
            </a:r>
            <a:endParaRPr lang="en-US" dirty="0"/>
          </a:p>
        </p:txBody>
      </p:sp>
      <p:sp>
        <p:nvSpPr>
          <p:cNvPr id="5" name="Content Placeholder 4"/>
          <p:cNvSpPr>
            <a:spLocks noGrp="1"/>
          </p:cNvSpPr>
          <p:nvPr>
            <p:ph idx="1"/>
          </p:nvPr>
        </p:nvSpPr>
        <p:spPr>
          <a:xfrm>
            <a:off x="628650" y="1573823"/>
            <a:ext cx="3812721" cy="4304464"/>
          </a:xfrm>
        </p:spPr>
        <p:txBody>
          <a:bodyPr>
            <a:normAutofit/>
          </a:bodyPr>
          <a:lstStyle/>
          <a:p>
            <a:r>
              <a:rPr lang="en-US" dirty="0"/>
              <a:t>Police and fire unions oppose the move because it would be more expensive than current method</a:t>
            </a:r>
          </a:p>
          <a:p>
            <a:endParaRPr lang="en-US" dirty="0"/>
          </a:p>
          <a:p>
            <a:r>
              <a:rPr lang="en-US" dirty="0"/>
              <a:t>Less cost for once-a-month checks but unions want checks every two weeks</a:t>
            </a:r>
            <a:endParaRPr lang="en-US" dirty="0"/>
          </a:p>
        </p:txBody>
      </p:sp>
      <p:pic>
        <p:nvPicPr>
          <p:cNvPr id="3" name="Picture Placeholder 2"/>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7735" r="17735"/>
          <a:stretch>
            <a:fillRect/>
          </a:stretch>
        </p:blipFill>
        <p:spPr/>
      </p:pic>
    </p:spTree>
    <p:extLst>
      <p:ext uri="{BB962C8B-B14F-4D97-AF65-F5344CB8AC3E}">
        <p14:creationId xmlns:p14="http://schemas.microsoft.com/office/powerpoint/2010/main" val="33207400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fontAlgn="base">
              <a:buNone/>
            </a:pPr>
            <a:r>
              <a:rPr lang="en-US" sz="4000" dirty="0"/>
              <a:t>What are the advantages to processing the pension checks in-house by the payroll clerk?</a:t>
            </a:r>
            <a:endParaRPr lang="en-US" sz="4000" dirty="0"/>
          </a:p>
        </p:txBody>
      </p:sp>
    </p:spTree>
    <p:extLst>
      <p:ext uri="{BB962C8B-B14F-4D97-AF65-F5344CB8AC3E}">
        <p14:creationId xmlns:p14="http://schemas.microsoft.com/office/powerpoint/2010/main" val="3355779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fontAlgn="base">
              <a:buNone/>
            </a:pPr>
            <a:r>
              <a:rPr lang="en-US" sz="4000" dirty="0"/>
              <a:t>What are the advantages to outsourcing the pension check-writing to the Bank of New York Mellon?</a:t>
            </a:r>
            <a:endParaRPr lang="en-US" sz="4000" dirty="0"/>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a:xfrm>
            <a:off x="628650" y="1495643"/>
            <a:ext cx="7886700" cy="4382644"/>
          </a:xfrm>
        </p:spPr>
        <p:txBody>
          <a:bodyPr>
            <a:normAutofit fontScale="92500" lnSpcReduction="10000"/>
          </a:bodyPr>
          <a:lstStyle/>
          <a:p>
            <a:pPr marL="0" indent="0" fontAlgn="base">
              <a:buNone/>
            </a:pPr>
            <a:r>
              <a:rPr lang="en-US" sz="4000" dirty="0"/>
              <a:t>What are the probable types of costs of processing the pension checks by the Allentown payroll clerk? Are these costs fixed costs or variable costs?  How should each of these costs be treated when comparing the cost of processing pension checks in-house to the cost of processing pension checks by an outside bank?</a:t>
            </a:r>
            <a:endParaRPr lang="en-US" sz="4000" dirty="0"/>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a:t>Suppose Allentown decides to continue to process the checks in-house.  What would need to be done to the current process to make it more efficient and to reduce the possibility of system failure</a:t>
            </a:r>
            <a:r>
              <a:rPr lang="en-US" sz="4000" dirty="0" smtClean="0"/>
              <a:t>?</a:t>
            </a:r>
            <a:r>
              <a:rPr lang="en-US" sz="4000" dirty="0"/>
              <a:t>  </a:t>
            </a:r>
            <a:endParaRPr lang="en-US" sz="4000" dirty="0" smtClean="0"/>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85000" lnSpcReduction="10000"/>
          </a:bodyPr>
          <a:lstStyle/>
          <a:p>
            <a:pPr marL="514350" indent="-514350" fontAlgn="base">
              <a:buFont typeface="+mj-lt"/>
              <a:buAutoNum type="arabicPeriod"/>
            </a:pPr>
            <a:r>
              <a:rPr lang="en-US" dirty="0"/>
              <a:t>What are the advantages to processing the pension checks in-house by the payroll clerk?</a:t>
            </a:r>
          </a:p>
          <a:p>
            <a:pPr marL="514350" indent="-514350" fontAlgn="base">
              <a:buFont typeface="+mj-lt"/>
              <a:buAutoNum type="arabicPeriod"/>
            </a:pPr>
            <a:r>
              <a:rPr lang="en-US" dirty="0"/>
              <a:t>What are the advantages to outsourcing the pension check-writing to the Bank of New York Mellon?</a:t>
            </a:r>
          </a:p>
          <a:p>
            <a:pPr marL="514350" indent="-514350" fontAlgn="base">
              <a:buFont typeface="+mj-lt"/>
              <a:buAutoNum type="arabicPeriod"/>
            </a:pPr>
            <a:r>
              <a:rPr lang="en-US" dirty="0"/>
              <a:t>What are the probable types of costs of processing the pension checks by the Allentown payroll clerk? Are these costs fixed costs or variable costs?  How should each of these costs be treated when comparing the cost of processing pension checks in-house to the cost of processing pension checks by an outside bank?</a:t>
            </a:r>
          </a:p>
          <a:p>
            <a:pPr marL="514350" indent="-514350" fontAlgn="base">
              <a:buFont typeface="+mj-lt"/>
              <a:buAutoNum type="arabicPeriod"/>
            </a:pPr>
            <a:r>
              <a:rPr lang="en-US" dirty="0"/>
              <a:t>Suppose Allentown decides to continue to process the checks in-house.  What would need to be done to the current process to make it more efficient and to reduce the possibility of system failure?</a:t>
            </a:r>
            <a:endParaRPr lang="en-US" dirty="0"/>
          </a:p>
        </p:txBody>
      </p:sp>
    </p:spTree>
    <p:extLst>
      <p:ext uri="{BB962C8B-B14F-4D97-AF65-F5344CB8AC3E}">
        <p14:creationId xmlns:p14="http://schemas.microsoft.com/office/powerpoint/2010/main" val="32722570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912</TotalTime>
  <Words>284</Words>
  <Application>Microsoft Office PowerPoint</Application>
  <PresentationFormat>On-screen Show (4:3)</PresentationFormat>
  <Paragraphs>28</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Avenir Next Condensed Regular</vt:lpstr>
      <vt:lpstr>Calibri</vt:lpstr>
      <vt:lpstr>Calibri Light</vt:lpstr>
      <vt:lpstr>Courier</vt:lpstr>
      <vt:lpstr>Courier New</vt:lpstr>
      <vt:lpstr>Office Theme</vt:lpstr>
      <vt:lpstr>Should the town of Allentown, PA, outsource its pension check-writing?</vt:lpstr>
      <vt:lpstr>Only one clerk knows how to use pension check-writing system</vt:lpstr>
      <vt:lpstr>Bank of New York Mellon offers pension check-writing service</vt:lpstr>
      <vt:lpstr>More expensive to outsource checks; police and fire unions oppose</vt:lpstr>
      <vt:lpstr>Question 1</vt:lpstr>
      <vt:lpstr>Question 2</vt:lpstr>
      <vt:lpstr>Question 3</vt:lpstr>
      <vt:lpstr>Question 4</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18</cp:revision>
  <dcterms:created xsi:type="dcterms:W3CDTF">2013-12-30T14:30:19Z</dcterms:created>
  <dcterms:modified xsi:type="dcterms:W3CDTF">2013-12-31T13:18:35Z</dcterms:modified>
</cp:coreProperties>
</file>