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60" r:id="rId5"/>
    <p:sldId id="262" r:id="rId6"/>
    <p:sldId id="261" r:id="rId7"/>
    <p:sldId id="258"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29" autoAdjust="0"/>
    <p:restoredTop sz="94660"/>
  </p:normalViewPr>
  <p:slideViewPr>
    <p:cSldViewPr snapToGrid="0">
      <p:cViewPr varScale="1">
        <p:scale>
          <a:sx n="107" d="100"/>
          <a:sy n="107" d="100"/>
        </p:scale>
        <p:origin x="-1432"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printerSettings" Target="printerSettings/printerSettings1.bin"/></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28650" y="1295400"/>
            <a:ext cx="7886700" cy="45828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0564" y="5988051"/>
            <a:ext cx="4596493" cy="670322"/>
          </a:xfrm>
          <a:prstGeom prst="rect">
            <a:avLst/>
          </a:prstGeom>
        </p:spPr>
      </p:pic>
    </p:spTree>
    <p:extLst>
      <p:ext uri="{BB962C8B-B14F-4D97-AF65-F5344CB8AC3E}">
        <p14:creationId xmlns:p14="http://schemas.microsoft.com/office/powerpoint/2010/main" val="951245104"/>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303"/>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28650" y="1295400"/>
            <a:ext cx="3812721" cy="458288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0564" y="5988051"/>
            <a:ext cx="4596493" cy="670322"/>
          </a:xfrm>
          <a:prstGeom prst="rect">
            <a:avLst/>
          </a:prstGeom>
        </p:spPr>
      </p:pic>
      <p:sp>
        <p:nvSpPr>
          <p:cNvPr id="5" name="Picture Placeholder 4"/>
          <p:cNvSpPr>
            <a:spLocks noGrp="1"/>
          </p:cNvSpPr>
          <p:nvPr>
            <p:ph type="pic" sz="quarter" idx="10"/>
          </p:nvPr>
        </p:nvSpPr>
        <p:spPr>
          <a:xfrm>
            <a:off x="4572000" y="1295400"/>
            <a:ext cx="3943350" cy="4583113"/>
          </a:xfrm>
        </p:spPr>
        <p:txBody>
          <a:bodyPr/>
          <a:lstStyle/>
          <a:p>
            <a:endParaRPr lang="en-US"/>
          </a:p>
        </p:txBody>
      </p:sp>
    </p:spTree>
    <p:extLst>
      <p:ext uri="{BB962C8B-B14F-4D97-AF65-F5344CB8AC3E}">
        <p14:creationId xmlns:p14="http://schemas.microsoft.com/office/powerpoint/2010/main" val="4001673462"/>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ctr" anchorCtr="0">
            <a:normAutofit/>
          </a:bodyPr>
          <a:lstStyle>
            <a:lvl1pPr>
              <a:defRPr sz="4400">
                <a:latin typeface="Calibri" panose="020F0502020204030204"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nchor="ctr" anchorCtr="0">
            <a:normAutofit/>
          </a:bodyPr>
          <a:lstStyle>
            <a:lvl1pPr marL="0" indent="0">
              <a:buNone/>
              <a:defRPr sz="2000">
                <a:solidFill>
                  <a:schemeClr val="tx1">
                    <a:lumMod val="50000"/>
                    <a:lumOff val="50000"/>
                  </a:schemeClr>
                </a:solidFill>
                <a:latin typeface="Calibri Light" panose="020F03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Click to edit Master text styles</a:t>
            </a:r>
          </a:p>
        </p:txBody>
      </p:sp>
      <p:pic>
        <p:nvPicPr>
          <p:cNvPr id="9" name="Picture 8" descr="header-with-padding-wm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558922"/>
          </a:xfrm>
          <a:prstGeom prst="rect">
            <a:avLst/>
          </a:prstGeom>
        </p:spPr>
      </p:pic>
    </p:spTree>
    <p:extLst>
      <p:ext uri="{BB962C8B-B14F-4D97-AF65-F5344CB8AC3E}">
        <p14:creationId xmlns:p14="http://schemas.microsoft.com/office/powerpoint/2010/main" val="2126843249"/>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Rectangle 7"/>
          <p:cNvSpPr/>
          <p:nvPr userDrawn="1"/>
        </p:nvSpPr>
        <p:spPr>
          <a:xfrm>
            <a:off x="5029200" y="6012042"/>
            <a:ext cx="3954236" cy="646331"/>
          </a:xfrm>
          <a:prstGeom prst="rect">
            <a:avLst/>
          </a:prstGeom>
        </p:spPr>
        <p:txBody>
          <a:bodyPr wrap="square">
            <a:spAutoFit/>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200" b="1" i="1" dirty="0" smtClean="0">
                <a:latin typeface="+mj-lt"/>
                <a:cs typeface="Avenir Next Condensed Regular"/>
              </a:rPr>
              <a:t>Copyright © 2014 by Dr. Wendy Tietz. </a:t>
            </a:r>
            <a:br>
              <a:rPr lang="en-US" sz="1200" b="1" i="1" dirty="0" smtClean="0">
                <a:latin typeface="+mj-lt"/>
                <a:cs typeface="Avenir Next Condensed Regular"/>
              </a:rPr>
            </a:br>
            <a:r>
              <a:rPr lang="en-US" sz="1200" i="1" dirty="0" smtClean="0">
                <a:latin typeface="+mj-lt"/>
                <a:cs typeface="Avenir Next Condensed Regular"/>
              </a:rPr>
              <a:t>This work is licensed under a Creative Commons Attribution-NonCommercial 3.0 Unported License.</a:t>
            </a:r>
            <a:r>
              <a:rPr lang="en-US" sz="1200" i="1" dirty="0" smtClean="0">
                <a:solidFill>
                  <a:schemeClr val="tx1"/>
                </a:solidFill>
                <a:latin typeface="+mj-lt"/>
                <a:cs typeface="Avenir Next Condensed Regular"/>
              </a:rPr>
              <a:t> </a:t>
            </a:r>
          </a:p>
        </p:txBody>
      </p:sp>
    </p:spTree>
    <p:extLst>
      <p:ext uri="{BB962C8B-B14F-4D97-AF65-F5344CB8AC3E}">
        <p14:creationId xmlns:p14="http://schemas.microsoft.com/office/powerpoint/2010/main" val="1830533796"/>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3" r:id="rId3"/>
  </p:sldLayoutIdLst>
  <p:timing>
    <p:tnLst>
      <p:par>
        <p:cTn xmlns:p14="http://schemas.microsoft.com/office/powerpoint/2010/mai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accountingintheheadlines.com/2013/11/04/how-do-the-added-costs-to-produce-burger-kings-new-lower-calorie-fries-affect-the-french-fry-breakeven-point/"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www.youtube.com/user/accountingheadlines" TargetMode="External"/><Relationship Id="rId4" Type="http://schemas.openxmlformats.org/officeDocument/2006/relationships/hyperlink" Target="mailto:wtietz@kent.edu" TargetMode="External"/><Relationship Id="rId1" Type="http://schemas.openxmlformats.org/officeDocument/2006/relationships/slideLayout" Target="../slideLayouts/slideLayout3.xml"/><Relationship Id="rId2" Type="http://schemas.openxmlformats.org/officeDocument/2006/relationships/hyperlink" Target="http://accountingintheheadline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74782" y="1709739"/>
            <a:ext cx="7893247" cy="3038335"/>
          </a:xfrm>
        </p:spPr>
        <p:txBody>
          <a:bodyPr>
            <a:noAutofit/>
          </a:bodyPr>
          <a:lstStyle/>
          <a:p>
            <a:r>
              <a:rPr lang="en-US" dirty="0" smtClean="0">
                <a:latin typeface="Courier"/>
                <a:cs typeface="Courier"/>
              </a:rPr>
              <a:t>How do the added costs to produce BK’s new lower-calorie fries affect the fry breakeven point?</a:t>
            </a:r>
            <a:endParaRPr lang="en-US" dirty="0">
              <a:latin typeface="Courier"/>
              <a:cs typeface="Courier"/>
            </a:endParaRPr>
          </a:p>
        </p:txBody>
      </p:sp>
      <p:sp>
        <p:nvSpPr>
          <p:cNvPr id="5" name="Text Placeholder 4"/>
          <p:cNvSpPr>
            <a:spLocks noGrp="1"/>
          </p:cNvSpPr>
          <p:nvPr>
            <p:ph type="body" idx="1"/>
          </p:nvPr>
        </p:nvSpPr>
        <p:spPr>
          <a:xfrm>
            <a:off x="244063" y="5911352"/>
            <a:ext cx="4729276" cy="700587"/>
          </a:xfrm>
        </p:spPr>
        <p:txBody>
          <a:bodyPr>
            <a:normAutofit/>
          </a:bodyPr>
          <a:lstStyle/>
          <a:p>
            <a:r>
              <a:rPr lang="en-US" dirty="0" smtClean="0">
                <a:solidFill>
                  <a:schemeClr val="tx1">
                    <a:lumMod val="50000"/>
                    <a:lumOff val="50000"/>
                  </a:schemeClr>
                </a:solidFill>
                <a:hlinkClick r:id="rId2"/>
              </a:rPr>
              <a:t>Original blog posting (November 4, 2013</a:t>
            </a:r>
            <a:r>
              <a:rPr lang="en-US" dirty="0" smtClean="0">
                <a:solidFill>
                  <a:schemeClr val="tx1">
                    <a:lumMod val="50000"/>
                    <a:lumOff val="50000"/>
                  </a:schemeClr>
                </a:solidFill>
                <a:hlinkClick r:id="rId2"/>
              </a:rPr>
              <a:t>)</a:t>
            </a:r>
            <a:endParaRPr lang="en-US" dirty="0" smtClean="0">
              <a:solidFill>
                <a:schemeClr val="tx1">
                  <a:lumMod val="50000"/>
                  <a:lumOff val="50000"/>
                </a:schemeClr>
              </a:solidFill>
            </a:endParaRPr>
          </a:p>
        </p:txBody>
      </p:sp>
    </p:spTree>
    <p:extLst>
      <p:ext uri="{BB962C8B-B14F-4D97-AF65-F5344CB8AC3E}">
        <p14:creationId xmlns:p14="http://schemas.microsoft.com/office/powerpoint/2010/main" val="53812216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BK has a new kind of French fries</a:t>
            </a:r>
            <a:endParaRPr lang="en-US" dirty="0"/>
          </a:p>
        </p:txBody>
      </p:sp>
      <p:sp>
        <p:nvSpPr>
          <p:cNvPr id="5" name="Content Placeholder 4"/>
          <p:cNvSpPr>
            <a:spLocks noGrp="1"/>
          </p:cNvSpPr>
          <p:nvPr>
            <p:ph idx="1"/>
          </p:nvPr>
        </p:nvSpPr>
        <p:spPr/>
        <p:txBody>
          <a:bodyPr>
            <a:normAutofit/>
          </a:bodyPr>
          <a:lstStyle/>
          <a:p>
            <a:r>
              <a:rPr lang="en-US" dirty="0" smtClean="0"/>
              <a:t>Made with a batter less porous than regular batter and absorbs less oil</a:t>
            </a:r>
          </a:p>
          <a:p>
            <a:r>
              <a:rPr lang="en-US" dirty="0" smtClean="0"/>
              <a:t>Consumers pay about $0.30 more per order of Satisfries than regular fries</a:t>
            </a:r>
          </a:p>
          <a:p>
            <a:r>
              <a:rPr lang="en-US" dirty="0" smtClean="0"/>
              <a:t>BK’s cost of Satisfries is similar to its regular fries cost</a:t>
            </a:r>
            <a:endParaRPr lang="en-US" dirty="0"/>
          </a:p>
        </p:txBody>
      </p:sp>
      <p:pic>
        <p:nvPicPr>
          <p:cNvPr id="3" name="Picture Placeholder 2"/>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l="8283" t="-25800" r="18441" b="-37457"/>
          <a:stretch/>
        </p:blipFill>
        <p:spPr/>
      </p:pic>
      <p:sp>
        <p:nvSpPr>
          <p:cNvPr id="6" name="Rectangle 5"/>
          <p:cNvSpPr/>
          <p:nvPr/>
        </p:nvSpPr>
        <p:spPr>
          <a:xfrm>
            <a:off x="5877436" y="1472367"/>
            <a:ext cx="1727589" cy="584775"/>
          </a:xfrm>
          <a:prstGeom prst="rect">
            <a:avLst/>
          </a:prstGeom>
        </p:spPr>
        <p:txBody>
          <a:bodyPr wrap="none">
            <a:spAutoFit/>
          </a:bodyPr>
          <a:lstStyle/>
          <a:p>
            <a:r>
              <a:rPr lang="en-US" sz="3200" b="1" dirty="0" err="1">
                <a:latin typeface="+mj-lt"/>
              </a:rPr>
              <a:t>Satisfries</a:t>
            </a:r>
            <a:endParaRPr lang="en-US" sz="3200" b="1" dirty="0">
              <a:latin typeface="+mj-lt"/>
            </a:endParaRPr>
          </a:p>
        </p:txBody>
      </p:sp>
    </p:spTree>
    <p:extLst>
      <p:ext uri="{BB962C8B-B14F-4D97-AF65-F5344CB8AC3E}">
        <p14:creationId xmlns:p14="http://schemas.microsoft.com/office/powerpoint/2010/main" val="55352298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1</a:t>
            </a:r>
            <a:endParaRPr lang="en-US" dirty="0"/>
          </a:p>
        </p:txBody>
      </p:sp>
      <p:sp>
        <p:nvSpPr>
          <p:cNvPr id="3" name="Content Placeholder 2"/>
          <p:cNvSpPr>
            <a:spLocks noGrp="1"/>
          </p:cNvSpPr>
          <p:nvPr>
            <p:ph idx="1"/>
          </p:nvPr>
        </p:nvSpPr>
        <p:spPr>
          <a:xfrm>
            <a:off x="628650" y="1495643"/>
            <a:ext cx="7886700" cy="4382644"/>
          </a:xfrm>
        </p:spPr>
        <p:txBody>
          <a:bodyPr>
            <a:normAutofit/>
          </a:bodyPr>
          <a:lstStyle/>
          <a:p>
            <a:pPr marL="0" indent="0">
              <a:buNone/>
            </a:pPr>
            <a:r>
              <a:rPr lang="en-US" sz="4000" dirty="0" smtClean="0"/>
              <a:t>What </a:t>
            </a:r>
            <a:r>
              <a:rPr lang="en-US" sz="4000" dirty="0"/>
              <a:t>variable costs may be incurred in the process of making and selling Satisfries at Burger King</a:t>
            </a:r>
            <a:r>
              <a:rPr lang="en-US" sz="4000" dirty="0" smtClean="0"/>
              <a:t>?</a:t>
            </a:r>
            <a:endParaRPr lang="en-US" sz="4000" dirty="0"/>
          </a:p>
        </p:txBody>
      </p:sp>
    </p:spTree>
    <p:extLst>
      <p:ext uri="{BB962C8B-B14F-4D97-AF65-F5344CB8AC3E}">
        <p14:creationId xmlns:p14="http://schemas.microsoft.com/office/powerpoint/2010/main" val="335577908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2</a:t>
            </a:r>
            <a:endParaRPr lang="en-US" dirty="0"/>
          </a:p>
        </p:txBody>
      </p:sp>
      <p:sp>
        <p:nvSpPr>
          <p:cNvPr id="3" name="Content Placeholder 2"/>
          <p:cNvSpPr>
            <a:spLocks noGrp="1"/>
          </p:cNvSpPr>
          <p:nvPr>
            <p:ph idx="1"/>
          </p:nvPr>
        </p:nvSpPr>
        <p:spPr>
          <a:xfrm>
            <a:off x="628650" y="1495643"/>
            <a:ext cx="7886700" cy="4382644"/>
          </a:xfrm>
        </p:spPr>
        <p:txBody>
          <a:bodyPr>
            <a:normAutofit/>
          </a:bodyPr>
          <a:lstStyle/>
          <a:p>
            <a:pPr marL="0" indent="0">
              <a:buNone/>
            </a:pPr>
            <a:r>
              <a:rPr lang="en-US" sz="4000" dirty="0"/>
              <a:t>What fixed costs may have been incurred by Burger King in the development of </a:t>
            </a:r>
            <a:r>
              <a:rPr lang="en-US" sz="4000" dirty="0" err="1"/>
              <a:t>Satisfries</a:t>
            </a:r>
            <a:r>
              <a:rPr lang="en-US" sz="4000" dirty="0" smtClean="0"/>
              <a:t>?</a:t>
            </a:r>
            <a:endParaRPr lang="en-US" sz="4000" dirty="0"/>
          </a:p>
        </p:txBody>
      </p:sp>
    </p:spTree>
    <p:extLst>
      <p:ext uri="{BB962C8B-B14F-4D97-AF65-F5344CB8AC3E}">
        <p14:creationId xmlns:p14="http://schemas.microsoft.com/office/powerpoint/2010/main" val="79948341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3</a:t>
            </a:r>
            <a:endParaRPr lang="en-US" dirty="0"/>
          </a:p>
        </p:txBody>
      </p:sp>
      <p:sp>
        <p:nvSpPr>
          <p:cNvPr id="3" name="Content Placeholder 2"/>
          <p:cNvSpPr>
            <a:spLocks noGrp="1"/>
          </p:cNvSpPr>
          <p:nvPr>
            <p:ph idx="1"/>
          </p:nvPr>
        </p:nvSpPr>
        <p:spPr>
          <a:xfrm>
            <a:off x="628650" y="1495643"/>
            <a:ext cx="7886700" cy="4382644"/>
          </a:xfrm>
        </p:spPr>
        <p:txBody>
          <a:bodyPr>
            <a:normAutofit/>
          </a:bodyPr>
          <a:lstStyle/>
          <a:p>
            <a:pPr marL="0" indent="0">
              <a:buNone/>
            </a:pPr>
            <a:r>
              <a:rPr lang="en-US" sz="4000" dirty="0" smtClean="0"/>
              <a:t>What </a:t>
            </a:r>
            <a:r>
              <a:rPr lang="en-US" sz="4000" dirty="0"/>
              <a:t>fixed costs may be incurred in the process of making and selling </a:t>
            </a:r>
            <a:r>
              <a:rPr lang="en-US" sz="4000" dirty="0" err="1"/>
              <a:t>Satisfries</a:t>
            </a:r>
            <a:r>
              <a:rPr lang="en-US" sz="4000" dirty="0"/>
              <a:t> at Burger King?</a:t>
            </a:r>
            <a:endParaRPr lang="en-US" sz="4000" dirty="0">
              <a:effectLst/>
            </a:endParaRPr>
          </a:p>
        </p:txBody>
      </p:sp>
    </p:spTree>
    <p:extLst>
      <p:ext uri="{BB962C8B-B14F-4D97-AF65-F5344CB8AC3E}">
        <p14:creationId xmlns:p14="http://schemas.microsoft.com/office/powerpoint/2010/main" val="79948341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4</a:t>
            </a:r>
            <a:endParaRPr lang="en-US" dirty="0"/>
          </a:p>
        </p:txBody>
      </p:sp>
      <p:sp>
        <p:nvSpPr>
          <p:cNvPr id="3" name="Content Placeholder 2"/>
          <p:cNvSpPr>
            <a:spLocks noGrp="1"/>
          </p:cNvSpPr>
          <p:nvPr>
            <p:ph idx="1"/>
          </p:nvPr>
        </p:nvSpPr>
        <p:spPr>
          <a:xfrm>
            <a:off x="628650" y="1495643"/>
            <a:ext cx="7886700" cy="4382644"/>
          </a:xfrm>
        </p:spPr>
        <p:txBody>
          <a:bodyPr>
            <a:normAutofit/>
          </a:bodyPr>
          <a:lstStyle/>
          <a:p>
            <a:pPr marL="0" indent="0">
              <a:buNone/>
            </a:pPr>
            <a:r>
              <a:rPr lang="en-US" sz="4000" dirty="0"/>
              <a:t>Based on your thoughts about the variable and fixed costs structure related to </a:t>
            </a:r>
            <a:r>
              <a:rPr lang="en-US" sz="4000" dirty="0" err="1"/>
              <a:t>Satisfries</a:t>
            </a:r>
            <a:r>
              <a:rPr lang="en-US" sz="4000" dirty="0"/>
              <a:t>, would you expect the breakeven point of </a:t>
            </a:r>
            <a:r>
              <a:rPr lang="en-US" sz="4000" dirty="0" err="1"/>
              <a:t>Satisfries</a:t>
            </a:r>
            <a:r>
              <a:rPr lang="en-US" sz="4000" dirty="0"/>
              <a:t> to be higher or lower than that of Burger King’s regular fries?  </a:t>
            </a:r>
            <a:endParaRPr lang="en-US" sz="4000" dirty="0" smtClean="0"/>
          </a:p>
        </p:txBody>
      </p:sp>
    </p:spTree>
    <p:extLst>
      <p:ext uri="{BB962C8B-B14F-4D97-AF65-F5344CB8AC3E}">
        <p14:creationId xmlns:p14="http://schemas.microsoft.com/office/powerpoint/2010/main" val="79948341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Recap</a:t>
            </a:r>
            <a:endParaRPr lang="en-US" dirty="0"/>
          </a:p>
        </p:txBody>
      </p:sp>
      <p:sp>
        <p:nvSpPr>
          <p:cNvPr id="3" name="Content Placeholder 2"/>
          <p:cNvSpPr>
            <a:spLocks noGrp="1"/>
          </p:cNvSpPr>
          <p:nvPr>
            <p:ph idx="1"/>
          </p:nvPr>
        </p:nvSpPr>
        <p:spPr/>
        <p:txBody>
          <a:bodyPr>
            <a:normAutofit fontScale="92500" lnSpcReduction="20000"/>
          </a:bodyPr>
          <a:lstStyle/>
          <a:p>
            <a:pPr marL="514350" indent="-514350">
              <a:buFont typeface="+mj-lt"/>
              <a:buAutoNum type="arabicPeriod"/>
            </a:pPr>
            <a:r>
              <a:rPr lang="en-US" dirty="0" smtClean="0"/>
              <a:t>What </a:t>
            </a:r>
            <a:r>
              <a:rPr lang="en-US" dirty="0"/>
              <a:t>variable costs may be incurred in the process of making and selling Satisfries at Burger King?</a:t>
            </a:r>
          </a:p>
          <a:p>
            <a:pPr marL="514350" indent="-514350">
              <a:buFont typeface="+mj-lt"/>
              <a:buAutoNum type="arabicPeriod"/>
            </a:pPr>
            <a:r>
              <a:rPr lang="en-US" dirty="0" smtClean="0"/>
              <a:t>What </a:t>
            </a:r>
            <a:r>
              <a:rPr lang="en-US" dirty="0"/>
              <a:t>fixed costs may have been incurred by Burger King in the development of Satisfries?</a:t>
            </a:r>
          </a:p>
          <a:p>
            <a:pPr marL="514350" indent="-514350">
              <a:buFont typeface="+mj-lt"/>
              <a:buAutoNum type="arabicPeriod"/>
            </a:pPr>
            <a:r>
              <a:rPr lang="en-US" dirty="0" smtClean="0"/>
              <a:t>What </a:t>
            </a:r>
            <a:r>
              <a:rPr lang="en-US" dirty="0"/>
              <a:t>fixed costs may be incurred in the process of making and selling Satisfries at Burger King?</a:t>
            </a:r>
          </a:p>
          <a:p>
            <a:pPr marL="514350" indent="-514350">
              <a:buFont typeface="+mj-lt"/>
              <a:buAutoNum type="arabicPeriod"/>
            </a:pPr>
            <a:r>
              <a:rPr lang="en-US" dirty="0" smtClean="0"/>
              <a:t>Based </a:t>
            </a:r>
            <a:r>
              <a:rPr lang="en-US" dirty="0"/>
              <a:t>on your thoughts about the variable and fixed costs structure related to Satisfries, would you expect the breakeven point of Satisfries to be higher or lower than that of Burger King’s regular fries?  </a:t>
            </a:r>
            <a:r>
              <a:rPr lang="en-US" i="1" dirty="0"/>
              <a:t>(Note that you must make several assumptions to answer this question; you will not be able to answer it with 100% certainty because of the proprietary nature of the cost structure at Burger </a:t>
            </a:r>
            <a:r>
              <a:rPr lang="en-US" i="1" dirty="0" smtClean="0"/>
              <a:t>King.)</a:t>
            </a:r>
            <a:endParaRPr lang="en-US" dirty="0"/>
          </a:p>
        </p:txBody>
      </p:sp>
    </p:spTree>
    <p:extLst>
      <p:ext uri="{BB962C8B-B14F-4D97-AF65-F5344CB8AC3E}">
        <p14:creationId xmlns:p14="http://schemas.microsoft.com/office/powerpoint/2010/main" val="327225707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39172" y="1709740"/>
            <a:ext cx="8451115" cy="3335090"/>
          </a:xfrm>
        </p:spPr>
        <p:txBody>
          <a:bodyPr>
            <a:noAutofit/>
          </a:bodyPr>
          <a:lstStyle/>
          <a:p>
            <a:r>
              <a:rPr lang="en-US" sz="2000" dirty="0" smtClean="0">
                <a:latin typeface="Courier"/>
                <a:cs typeface="Courier"/>
              </a:rPr>
              <a:t>For additional news stories to use in the accounting classroom, see the Accounting in the </a:t>
            </a:r>
            <a:r>
              <a:rPr lang="en-US" sz="2000" dirty="0">
                <a:latin typeface="Courier"/>
                <a:cs typeface="Courier"/>
              </a:rPr>
              <a:t>Headlines blog at </a:t>
            </a:r>
            <a:r>
              <a:rPr lang="en-US" sz="2000" dirty="0">
                <a:latin typeface="Courier"/>
                <a:cs typeface="Courier"/>
                <a:hlinkClick r:id="rId2"/>
              </a:rPr>
              <a:t>http://accountingintheheadlines.com</a:t>
            </a:r>
            <a:r>
              <a:rPr lang="en-US" sz="2000" dirty="0" smtClean="0">
                <a:latin typeface="Courier"/>
                <a:cs typeface="Courier"/>
                <a:hlinkClick r:id="rId2"/>
              </a:rPr>
              <a:t>/</a:t>
            </a:r>
            <a:r>
              <a:rPr lang="en-US" sz="2000" dirty="0" smtClean="0">
                <a:latin typeface="Courier"/>
                <a:cs typeface="Courier"/>
              </a:rPr>
              <a:t> </a:t>
            </a:r>
            <a:r>
              <a:rPr lang="en-US" sz="2400" dirty="0">
                <a:latin typeface="Courier"/>
                <a:cs typeface="Courier"/>
              </a:rPr>
              <a:t/>
            </a:r>
            <a:br>
              <a:rPr lang="en-US" sz="2400" dirty="0">
                <a:latin typeface="Courier"/>
                <a:cs typeface="Courier"/>
              </a:rPr>
            </a:br>
            <a:r>
              <a:rPr lang="en-US" sz="2400" dirty="0">
                <a:latin typeface="Courier"/>
                <a:cs typeface="Courier"/>
              </a:rPr>
              <a:t/>
            </a:r>
            <a:br>
              <a:rPr lang="en-US" sz="2400" dirty="0">
                <a:latin typeface="Courier"/>
                <a:cs typeface="Courier"/>
              </a:rPr>
            </a:br>
            <a:r>
              <a:rPr lang="en-US" sz="2000" dirty="0" smtClean="0">
                <a:latin typeface="Courier"/>
                <a:cs typeface="Courier"/>
              </a:rPr>
              <a:t>Related video resources can </a:t>
            </a:r>
            <a:r>
              <a:rPr lang="en-US" sz="2000" dirty="0">
                <a:latin typeface="Courier"/>
                <a:cs typeface="Courier"/>
              </a:rPr>
              <a:t>be found at </a:t>
            </a:r>
            <a:r>
              <a:rPr lang="en-US" sz="2000" dirty="0">
                <a:latin typeface="Courier"/>
                <a:cs typeface="Courier"/>
                <a:hlinkClick r:id="rId3"/>
              </a:rPr>
              <a:t>http://www.youtube.com/user/</a:t>
            </a:r>
            <a:r>
              <a:rPr lang="en-US" sz="2000" dirty="0" smtClean="0">
                <a:latin typeface="Courier"/>
                <a:cs typeface="Courier"/>
                <a:hlinkClick r:id="rId3"/>
              </a:rPr>
              <a:t>accountingheadlines</a:t>
            </a:r>
            <a:r>
              <a:rPr lang="en-US" sz="2400" dirty="0">
                <a:latin typeface="Courier"/>
                <a:cs typeface="Courier"/>
              </a:rPr>
              <a:t> </a:t>
            </a:r>
            <a:r>
              <a:rPr lang="en-US" sz="2400" dirty="0" smtClean="0">
                <a:latin typeface="Courier"/>
                <a:cs typeface="Courier"/>
              </a:rPr>
              <a:t/>
            </a:r>
            <a:br>
              <a:rPr lang="en-US" sz="2400" dirty="0" smtClean="0">
                <a:latin typeface="Courier"/>
                <a:cs typeface="Courier"/>
              </a:rPr>
            </a:br>
            <a:r>
              <a:rPr lang="en-US" sz="2400" dirty="0">
                <a:latin typeface="Courier"/>
                <a:cs typeface="Courier"/>
              </a:rPr>
              <a:t/>
            </a:r>
            <a:br>
              <a:rPr lang="en-US" sz="2400" dirty="0">
                <a:latin typeface="Courier"/>
                <a:cs typeface="Courier"/>
              </a:rPr>
            </a:br>
            <a:r>
              <a:rPr lang="en-US" sz="2400" dirty="0" smtClean="0">
                <a:latin typeface="Courier"/>
                <a:cs typeface="Courier"/>
              </a:rPr>
              <a:t>Questions or comments? </a:t>
            </a:r>
            <a:r>
              <a:rPr lang="en-US" sz="2000" dirty="0" smtClean="0">
                <a:latin typeface="Courier"/>
                <a:cs typeface="Courier"/>
              </a:rPr>
              <a:t>Contact Dr. Wendy Tietz at </a:t>
            </a:r>
            <a:r>
              <a:rPr lang="en-US" sz="2000" dirty="0" smtClean="0">
                <a:latin typeface="Courier"/>
                <a:cs typeface="Courier"/>
                <a:hlinkClick r:id="rId4"/>
              </a:rPr>
              <a:t>wtietz@kent.edu</a:t>
            </a:r>
            <a:r>
              <a:rPr lang="en-US" sz="2000" dirty="0" smtClean="0">
                <a:latin typeface="Courier"/>
                <a:cs typeface="Courier"/>
              </a:rPr>
              <a:t>  </a:t>
            </a:r>
            <a:endParaRPr lang="en-US" sz="2000" dirty="0">
              <a:latin typeface="Courier"/>
              <a:cs typeface="Courier"/>
            </a:endParaRPr>
          </a:p>
        </p:txBody>
      </p:sp>
    </p:spTree>
    <p:extLst>
      <p:ext uri="{BB962C8B-B14F-4D97-AF65-F5344CB8AC3E}">
        <p14:creationId xmlns:p14="http://schemas.microsoft.com/office/powerpoint/2010/main" val="301851341"/>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Inverse">
      <a:majorFont>
        <a:latin typeface="Calibri"/>
        <a:ea typeface=""/>
        <a:cs typeface=""/>
      </a:majorFont>
      <a:minorFont>
        <a:latin typeface="Calibri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63</TotalTime>
  <Words>285</Words>
  <Application>Microsoft Macintosh PowerPoint</Application>
  <PresentationFormat>On-screen Show (4:3)</PresentationFormat>
  <Paragraphs>21</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How do the added costs to produce BK’s new lower-calorie fries affect the fry breakeven point?</vt:lpstr>
      <vt:lpstr>BK has a new kind of French fries</vt:lpstr>
      <vt:lpstr>Question 1</vt:lpstr>
      <vt:lpstr>Question 2</vt:lpstr>
      <vt:lpstr>Question 3</vt:lpstr>
      <vt:lpstr>Question 4</vt:lpstr>
      <vt:lpstr>Question Recap</vt:lpstr>
      <vt:lpstr>For additional news stories to use in the accounting classroom, see the Accounting in the Headlines blog at http://accountingintheheadlines.com/   Related video resources can be found at http://www.youtube.com/user/accountingheadlines   Questions or comments? Contact Dr. Wendy Tietz at wtietz@kent.edu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Tietz</dc:creator>
  <cp:lastModifiedBy>Wendy Tietz</cp:lastModifiedBy>
  <cp:revision>15</cp:revision>
  <dcterms:created xsi:type="dcterms:W3CDTF">2013-12-30T14:30:19Z</dcterms:created>
  <dcterms:modified xsi:type="dcterms:W3CDTF">2013-12-30T17:17:06Z</dcterms:modified>
</cp:coreProperties>
</file>