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Default Extension="png" ContentType="image/png"/>
  <Override PartName="/ppt/slides/slide9.xml" ContentType="application/vnd.openxmlformats-officedocument.presentationml.slide+xml"/>
  <Default Extension="xml" ContentType="application/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s/slide6.xml" ContentType="application/vnd.openxmlformats-officedocument.presentationml.slide+xml"/>
  <Default Extension="jpeg" ContentType="image/jpeg"/>
  <Override PartName="/ppt/slides/slide8.xml" ContentType="application/vnd.openxmlformats-officedocument.presentationml.slide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s/slide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r:id="rId1"/>
  </p:sldMasterIdLst>
  <p:sldIdLst>
    <p:sldId id="256" r:id="rId2"/>
    <p:sldId id="257" r:id="rId3"/>
    <p:sldId id="259" r:id="rId4"/>
    <p:sldId id="260" r:id="rId5"/>
    <p:sldId id="262" r:id="rId6"/>
    <p:sldId id="261" r:id="rId7"/>
    <p:sldId id="264" r:id="rId8"/>
    <p:sldId id="258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mc="http://schemas.openxmlformats.org/markup-compatibility/2006" xmlns:mv="urn:schemas-microsoft-com:mac:vml"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  <p:ext uri="{FD5EFAAD-0ECE-453E-9831-46B23BE46B34}">
      <p15:chartTrackingRefBased xmlns:mc="http://schemas.openxmlformats.org/markup-compatibility/2006" xmlns:mv="urn:schemas-microsoft-com:mac:vml"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 horzBarState="maximized">
    <p:restoredLeft sz="2002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-296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51245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01673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268432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 smtClean="0">
                <a:latin typeface="+mj-lt"/>
                <a:cs typeface="Avenir Next Condensed Regular"/>
              </a:rPr>
              <a:t>Copyright © 2014 by Dr. Wendy Tietz. </a:t>
            </a:r>
            <a:br>
              <a:rPr lang="en-US" sz="1200" b="1" i="1" dirty="0" smtClean="0">
                <a:latin typeface="+mj-lt"/>
                <a:cs typeface="Avenir Next Condensed Regular"/>
              </a:rPr>
            </a:br>
            <a:r>
              <a:rPr lang="en-US" sz="1200" i="1" dirty="0" smtClean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 smtClean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://wp.me/p3NlXE-3N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user/accountingheadlines" TargetMode="External"/><Relationship Id="rId4" Type="http://schemas.openxmlformats.org/officeDocument/2006/relationships/hyperlink" Target="mailto:wtietz@kent.edu" TargetMode="External"/><Relationship Id="rId1" Type="http://schemas.openxmlformats.org/officeDocument/2006/relationships/slideLayout" Target="../slideLayouts/slideLayout3.xml"/><Relationship Id="rId2" Type="http://schemas.openxmlformats.org/officeDocument/2006/relationships/hyperlink" Target="http://accountingintheheadlin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74782" y="1956319"/>
            <a:ext cx="7893247" cy="3456107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How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many shares of stock would be issued in 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LinkedIn’s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$1 billion stock offering?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44063" y="5911352"/>
            <a:ext cx="4729276" cy="70058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Original blog posting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(</a:t>
            </a:r>
            <a:r>
              <a:rPr lang="en-US" dirty="0" smtClean="0">
                <a:hlinkClick r:id="rId2"/>
              </a:rPr>
              <a:t>September 23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,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2013)</a:t>
            </a:r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504825" y="1841500"/>
            <a:ext cx="6762750" cy="9366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Times New Roman" charset="0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3812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426771"/>
            <a:ext cx="7886700" cy="832303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LinkedIn</a:t>
            </a:r>
            <a:r>
              <a:rPr lang="en-US" dirty="0" smtClean="0"/>
              <a:t> filed paperwork for the SEC </a:t>
            </a:r>
            <a:r>
              <a:rPr lang="en-US" dirty="0" smtClean="0"/>
              <a:t>for a $1 billion stock offering </a:t>
            </a:r>
            <a:endParaRPr lang="en-US" sz="4444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8650" y="1709442"/>
            <a:ext cx="3812721" cy="4304464"/>
          </a:xfrm>
        </p:spPr>
        <p:txBody>
          <a:bodyPr>
            <a:normAutofit/>
          </a:bodyPr>
          <a:lstStyle/>
          <a:p>
            <a:r>
              <a:rPr lang="en-US" dirty="0" smtClean="0"/>
              <a:t>Class A common stock</a:t>
            </a:r>
            <a:r>
              <a:rPr lang="en-US" dirty="0" smtClean="0"/>
              <a:t> </a:t>
            </a:r>
          </a:p>
          <a:p>
            <a:r>
              <a:rPr lang="en-US" dirty="0" smtClean="0"/>
              <a:t>Had </a:t>
            </a:r>
            <a:r>
              <a:rPr lang="en-US" dirty="0" smtClean="0"/>
              <a:t>1,000,000,000 shares authorized, 94,598,365 shares issued, and 93,566,905 shares outstanding as of September 3, 2013 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5136" y="2737036"/>
            <a:ext cx="4352716" cy="1052016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53522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514350" lvl="0" indent="-514350" fontAlgn="base">
              <a:buNone/>
            </a:pPr>
            <a:r>
              <a:rPr lang="en-US" sz="4000" dirty="0" smtClean="0"/>
              <a:t>	Assume </a:t>
            </a:r>
            <a:r>
              <a:rPr lang="en-US" sz="4000" dirty="0" smtClean="0"/>
              <a:t>that the stock price is indeed $240.04 per share on the date of the stock issue. If the stock offering is $1 billion, how many shares would have been issued?</a:t>
            </a:r>
            <a:endParaRPr lang="en-US" sz="4000" dirty="0" smtClean="0"/>
          </a:p>
          <a:p>
            <a:pPr marL="0" indent="0" fontAlgn="base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5577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514350" lvl="0" indent="-514350" fontAlgn="base">
              <a:buNone/>
            </a:pPr>
            <a:r>
              <a:rPr lang="en-US" sz="4000" dirty="0" smtClean="0"/>
              <a:t>	Assume </a:t>
            </a:r>
            <a:r>
              <a:rPr lang="en-US" sz="4000" dirty="0" smtClean="0"/>
              <a:t>that the underwriting fee is 2%. What would be the net amount of cash received by </a:t>
            </a:r>
            <a:r>
              <a:rPr lang="en-US" sz="4000" dirty="0" err="1" smtClean="0"/>
              <a:t>LinkedIn</a:t>
            </a:r>
            <a:r>
              <a:rPr lang="en-US" sz="4000" dirty="0" smtClean="0"/>
              <a:t> for this stock issuance</a:t>
            </a:r>
            <a:r>
              <a:rPr lang="en-US" sz="4000" dirty="0" smtClean="0"/>
              <a:t>?</a:t>
            </a:r>
            <a:endParaRPr lang="en-US" sz="4000" dirty="0" smtClean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9948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514350" lvl="0" indent="-514350" fontAlgn="base">
              <a:buNone/>
            </a:pPr>
            <a:r>
              <a:rPr lang="en-US" sz="4000" dirty="0" smtClean="0"/>
              <a:t>	Assuming </a:t>
            </a:r>
            <a:r>
              <a:rPr lang="en-US" sz="4000" dirty="0" smtClean="0"/>
              <a:t>a stock price on date of issuance of $240.04 and an underwriting fee of 2%, what would have been the amount credited to Additional Paid-In Capital by </a:t>
            </a:r>
            <a:r>
              <a:rPr lang="en-US" sz="4000" dirty="0" err="1" smtClean="0"/>
              <a:t>LinkedIn</a:t>
            </a:r>
            <a:r>
              <a:rPr lang="en-US" sz="4000" dirty="0" smtClean="0"/>
              <a:t>?</a:t>
            </a:r>
            <a:endParaRPr lang="en-US" sz="4000" dirty="0" smtClean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9948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514350" lvl="0" indent="-514350" fontAlgn="base">
              <a:buNone/>
            </a:pPr>
            <a:r>
              <a:rPr lang="en-US" sz="4000" dirty="0" smtClean="0"/>
              <a:t>	Before </a:t>
            </a:r>
            <a:r>
              <a:rPr lang="en-US" sz="4000" dirty="0" smtClean="0"/>
              <a:t>this stock issuance, how many of its own Class A common stock shares had </a:t>
            </a:r>
            <a:r>
              <a:rPr lang="en-US" sz="4000" dirty="0" err="1" smtClean="0"/>
              <a:t>LinkedIn</a:t>
            </a:r>
            <a:r>
              <a:rPr lang="en-US" sz="4000" dirty="0" smtClean="0"/>
              <a:t> repurchased?</a:t>
            </a:r>
            <a:endParaRPr lang="en-US" sz="4000" dirty="0" smtClean="0"/>
          </a:p>
          <a:p>
            <a:pPr marL="0" indent="0">
              <a:buNone/>
            </a:pPr>
            <a:r>
              <a:rPr lang="en-US" sz="4000" dirty="0" smtClean="0"/>
              <a:t> </a:t>
            </a:r>
            <a:endParaRPr lang="en-US" sz="4000" dirty="0" smtClean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9948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514350" lvl="0" indent="-514350" fontAlgn="base">
              <a:buNone/>
            </a:pPr>
            <a:r>
              <a:rPr lang="en-US" sz="3000" dirty="0" smtClean="0"/>
              <a:t>	After </a:t>
            </a:r>
            <a:r>
              <a:rPr lang="en-US" sz="3000" dirty="0" smtClean="0"/>
              <a:t>this issuance (again, assume that the per-share stock price on the date of issuance was $240.04), how many shares will be:</a:t>
            </a:r>
          </a:p>
          <a:p>
            <a:pPr marL="971550" lvl="2" indent="-514350" fontAlgn="base">
              <a:spcBef>
                <a:spcPts val="1000"/>
              </a:spcBef>
              <a:buFont typeface="+mj-lt"/>
              <a:buAutoNum type="arabicPeriod"/>
            </a:pPr>
            <a:r>
              <a:rPr lang="en-US" sz="3000" dirty="0" smtClean="0"/>
              <a:t>a. Authorized</a:t>
            </a:r>
          </a:p>
          <a:p>
            <a:pPr marL="971550" lvl="2" indent="-514350" fontAlgn="base">
              <a:spcBef>
                <a:spcPts val="1000"/>
              </a:spcBef>
              <a:buFont typeface="+mj-lt"/>
              <a:buAutoNum type="arabicPeriod"/>
            </a:pPr>
            <a:r>
              <a:rPr lang="en-US" sz="3000" dirty="0" err="1" smtClean="0"/>
              <a:t>b</a:t>
            </a:r>
            <a:r>
              <a:rPr lang="en-US" sz="3000" dirty="0" smtClean="0"/>
              <a:t>. Issued</a:t>
            </a:r>
          </a:p>
          <a:p>
            <a:pPr marL="971550" lvl="2" indent="-514350" fontAlgn="base">
              <a:spcBef>
                <a:spcPts val="1000"/>
              </a:spcBef>
              <a:buFont typeface="+mj-lt"/>
              <a:buAutoNum type="arabicPeriod"/>
            </a:pPr>
            <a:r>
              <a:rPr lang="en-US" sz="3000" dirty="0" err="1" smtClean="0"/>
              <a:t>c</a:t>
            </a:r>
            <a:r>
              <a:rPr lang="en-US" sz="3000" dirty="0" smtClean="0"/>
              <a:t>. </a:t>
            </a:r>
            <a:r>
              <a:rPr lang="en-US" sz="3000" dirty="0" smtClean="0"/>
              <a:t>Outstanding</a:t>
            </a:r>
            <a:endParaRPr lang="en-US" sz="3000" dirty="0" smtClean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9948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lvl="0" indent="-514350" fontAlgn="base">
              <a:buFont typeface="+mj-lt"/>
              <a:buAutoNum type="arabicPeriod"/>
            </a:pPr>
            <a:r>
              <a:rPr lang="en-US" sz="1500" dirty="0" smtClean="0"/>
              <a:t>Assume </a:t>
            </a:r>
            <a:r>
              <a:rPr lang="en-US" sz="1500" dirty="0" smtClean="0"/>
              <a:t>that the stock price is indeed $240.04 per share on the date of the stock issue. </a:t>
            </a:r>
            <a:r>
              <a:rPr lang="en-US" sz="1500" dirty="0" smtClean="0"/>
              <a:t>If the stock offering is $1 billion, how many shares would have been issued?</a:t>
            </a:r>
          </a:p>
          <a:p>
            <a:pPr marL="514350" lvl="0" indent="-514350" fontAlgn="base">
              <a:buFont typeface="+mj-lt"/>
              <a:buAutoNum type="arabicPeriod"/>
            </a:pPr>
            <a:r>
              <a:rPr lang="en-US" sz="1500" dirty="0" smtClean="0"/>
              <a:t>Assume that the underwriting fee is 2%. What would be the net amount of cash received by </a:t>
            </a:r>
            <a:r>
              <a:rPr lang="en-US" sz="1500" dirty="0" err="1" smtClean="0"/>
              <a:t>LinkedIn</a:t>
            </a:r>
            <a:r>
              <a:rPr lang="en-US" sz="1500" dirty="0" smtClean="0"/>
              <a:t> for this stock issuance?</a:t>
            </a:r>
          </a:p>
          <a:p>
            <a:pPr marL="514350" lvl="0" indent="-514350" fontAlgn="base">
              <a:buFont typeface="+mj-lt"/>
              <a:buAutoNum type="arabicPeriod"/>
            </a:pPr>
            <a:r>
              <a:rPr lang="en-US" sz="1500" dirty="0" smtClean="0"/>
              <a:t>Assuming a stock price on date of issuance of $240.04 and an underwriting fee of 2%, what would have been the amount credited to Additional Paid-In Capital by </a:t>
            </a:r>
            <a:r>
              <a:rPr lang="en-US" sz="1500" dirty="0" err="1" smtClean="0"/>
              <a:t>LinkedIn</a:t>
            </a:r>
            <a:r>
              <a:rPr lang="en-US" sz="1500" dirty="0" smtClean="0"/>
              <a:t>?</a:t>
            </a:r>
          </a:p>
          <a:p>
            <a:pPr marL="514350" lvl="0" indent="-514350" fontAlgn="base">
              <a:buFont typeface="+mj-lt"/>
              <a:buAutoNum type="arabicPeriod"/>
            </a:pPr>
            <a:r>
              <a:rPr lang="en-US" sz="1500" dirty="0" smtClean="0"/>
              <a:t>Before this stock issuance, how many of its own Class A common stock shares had </a:t>
            </a:r>
            <a:r>
              <a:rPr lang="en-US" sz="1500" dirty="0" err="1" smtClean="0"/>
              <a:t>LinkedIn</a:t>
            </a:r>
            <a:r>
              <a:rPr lang="en-US" sz="1500" dirty="0" smtClean="0"/>
              <a:t> repurchased?</a:t>
            </a:r>
          </a:p>
          <a:p>
            <a:pPr marL="514350" lvl="0" indent="-514350" fontAlgn="base">
              <a:buFont typeface="+mj-lt"/>
              <a:buAutoNum type="arabicPeriod"/>
            </a:pPr>
            <a:r>
              <a:rPr lang="en-US" sz="1500" dirty="0" smtClean="0"/>
              <a:t>After this issuance (again, assume that the per-share stock price on the date of issuance was $240.04), how many shares will be:</a:t>
            </a:r>
          </a:p>
          <a:p>
            <a:pPr marL="971550" lvl="2" indent="-514350" fontAlgn="base">
              <a:spcBef>
                <a:spcPts val="1000"/>
              </a:spcBef>
              <a:buFont typeface="+mj-lt"/>
              <a:buAutoNum type="arabicPeriod"/>
            </a:pPr>
            <a:r>
              <a:rPr lang="en-US" sz="1500" dirty="0" smtClean="0"/>
              <a:t>a. Authorized</a:t>
            </a:r>
          </a:p>
          <a:p>
            <a:pPr marL="971550" lvl="2" indent="-514350" fontAlgn="base">
              <a:spcBef>
                <a:spcPts val="1000"/>
              </a:spcBef>
              <a:buFont typeface="+mj-lt"/>
              <a:buAutoNum type="arabicPeriod"/>
            </a:pPr>
            <a:r>
              <a:rPr lang="en-US" sz="1500" dirty="0" err="1" smtClean="0"/>
              <a:t>b</a:t>
            </a:r>
            <a:r>
              <a:rPr lang="en-US" sz="1500" dirty="0" smtClean="0"/>
              <a:t>. Issued</a:t>
            </a:r>
          </a:p>
          <a:p>
            <a:pPr marL="971550" lvl="2" indent="-514350" fontAlgn="base">
              <a:spcBef>
                <a:spcPts val="1000"/>
              </a:spcBef>
              <a:buFont typeface="+mj-lt"/>
              <a:buAutoNum type="arabicPeriod"/>
            </a:pPr>
            <a:r>
              <a:rPr lang="en-US" sz="1500" dirty="0" err="1" smtClean="0"/>
              <a:t>c</a:t>
            </a:r>
            <a:r>
              <a:rPr lang="en-US" sz="1500" dirty="0" smtClean="0"/>
              <a:t>. Outstanding</a:t>
            </a:r>
          </a:p>
          <a:p>
            <a:pPr marL="514350" lvl="0" indent="-514350" fontAlgn="base">
              <a:buFont typeface="+mj-lt"/>
              <a:buAutoNum type="arabicPeriod"/>
            </a:pPr>
            <a:r>
              <a:rPr lang="en-US" sz="1500" dirty="0" smtClean="0"/>
              <a:t>After this stock issuance, how many remaining shares are authorized to be issued?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7225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Courier"/>
                <a:cs typeface="Courier"/>
              </a:rPr>
              <a:t>For additional news stories to use in the accounting classroom, see the Accounting in the </a:t>
            </a:r>
            <a:r>
              <a:rPr lang="en-US" sz="2000" dirty="0">
                <a:latin typeface="Courier"/>
                <a:cs typeface="Courier"/>
              </a:rPr>
              <a:t>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</a:t>
            </a:r>
            <a:r>
              <a:rPr lang="en-US" sz="2000" dirty="0" smtClean="0">
                <a:latin typeface="Courier"/>
                <a:cs typeface="Courier"/>
                <a:hlinkClick r:id="rId2"/>
              </a:rPr>
              <a:t>/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000" dirty="0" smtClean="0">
                <a:latin typeface="Courier"/>
                <a:cs typeface="Courier"/>
              </a:rPr>
              <a:t>Related video resources can </a:t>
            </a:r>
            <a:r>
              <a:rPr lang="en-US" sz="2000" dirty="0">
                <a:latin typeface="Courier"/>
                <a:cs typeface="Courier"/>
              </a:rPr>
              <a:t>be found at </a:t>
            </a:r>
            <a:r>
              <a:rPr lang="en-US" sz="2000" dirty="0">
                <a:latin typeface="Courier"/>
                <a:cs typeface="Courier"/>
                <a:hlinkClick r:id="rId3"/>
              </a:rPr>
              <a:t>http://www.youtube.com/user/</a:t>
            </a:r>
            <a:r>
              <a:rPr lang="en-US" sz="2000" dirty="0" smtClean="0">
                <a:latin typeface="Courier"/>
                <a:cs typeface="Courier"/>
                <a:hlinkClick r:id="rId3"/>
              </a:rPr>
              <a:t>accountingheadlines</a:t>
            </a:r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/>
            </a:r>
            <a:br>
              <a:rPr lang="en-US" sz="2400" dirty="0" smtClean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 smtClean="0">
                <a:latin typeface="Courier"/>
                <a:cs typeface="Courier"/>
              </a:rPr>
              <a:t>Questions or comments? </a:t>
            </a:r>
            <a:r>
              <a:rPr lang="en-US" sz="2000" dirty="0" smtClean="0">
                <a:latin typeface="Courier"/>
                <a:cs typeface="Courier"/>
              </a:rPr>
              <a:t>Contact Dr. Wendy Tietz at </a:t>
            </a:r>
            <a:r>
              <a:rPr lang="en-US" sz="2000" dirty="0" smtClean="0">
                <a:latin typeface="Courier"/>
                <a:cs typeface="Courier"/>
                <a:hlinkClick r:id="rId4"/>
              </a:rPr>
              <a:t>wtietz@kent.edu</a:t>
            </a:r>
            <a:r>
              <a:rPr lang="en-US" sz="2000" dirty="0" smtClean="0">
                <a:latin typeface="Courier"/>
                <a:cs typeface="Courier"/>
              </a:rPr>
              <a:t>  </a:t>
            </a:r>
            <a:endParaRPr lang="en-US" sz="2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185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:a="http://schemas.openxmlformats.org/drawingml/2006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971</TotalTime>
  <Words>470</Words>
  <Application>Microsoft Office PowerPoint</Application>
  <PresentationFormat>On-screen Show (4:3)</PresentationFormat>
  <Paragraphs>30</Paragraphs>
  <Slides>9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   How many shares of stock would be issued in LinkedIn’s $1 billion stock offering?     </vt:lpstr>
      <vt:lpstr>LinkedIn filed paperwork for the SEC for a $1 billion stock offering </vt:lpstr>
      <vt:lpstr>Question 1</vt:lpstr>
      <vt:lpstr>Question 2</vt:lpstr>
      <vt:lpstr>Question 3</vt:lpstr>
      <vt:lpstr>Question 4</vt:lpstr>
      <vt:lpstr>Question 5</vt:lpstr>
      <vt:lpstr>Question Recap</vt:lpstr>
      <vt:lpstr>For additional news stories to use in the accounting classroom, see the Accounting in the Headlines blog at http://accountingintheheadlines.com/   Related video resources can be found at http://www.youtube.com/user/accountingheadlines   Questions or comments? Contact Dr. Wendy Tietz at wtietz@kent.edu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hallie d'agostino</cp:lastModifiedBy>
  <cp:revision>38</cp:revision>
  <dcterms:created xsi:type="dcterms:W3CDTF">2014-01-17T02:19:51Z</dcterms:created>
  <dcterms:modified xsi:type="dcterms:W3CDTF">2014-01-17T03:00:08Z</dcterms:modified>
</cp:coreProperties>
</file>