
<file path=[Content_Types].xml><?xml version="1.0" encoding="utf-8"?>
<Types xmlns="http://schemas.openxmlformats.org/package/2006/content-types">
  <Override PartName="/docProps/core.xml" ContentType="application/vnd.openxmlformats-package.core-properties+xml"/>
  <Default Extension="rels" ContentType="application/vnd.openxmlformats-package.relationships+xml"/>
  <Override PartName="/ppt/slides/slide5.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Default Extension="png" ContentType="image/png"/>
  <Override PartName="/ppt/slides/slide9.xml" ContentType="application/vnd.openxmlformats-officedocument.presentationml.slide+xml"/>
  <Default Extension="xml" ContentType="application/xml"/>
  <Override PartName="/ppt/slides/slide10.xml" ContentType="application/vnd.openxmlformats-officedocument.presentationml.slide+xml"/>
  <Override PartName="/ppt/slides/slide2.xml" ContentType="application/vnd.openxmlformats-officedocument.presentationml.slide+xml"/>
  <Override PartName="/ppt/slideLayouts/slideLayout3.xml" ContentType="application/vnd.openxmlformats-officedocument.presentationml.slideLayout+xml"/>
  <Override PartName="/docProps/app.xml" ContentType="application/vnd.openxmlformats-officedocument.extended-properties+xml"/>
  <Override PartName="/ppt/slideMasters/slideMaster1.xml" ContentType="application/vnd.openxmlformats-officedocument.presentationml.slideMaster+xml"/>
  <Override PartName="/ppt/slides/slide4.xml" ContentType="application/vnd.openxmlformats-officedocument.presentationml.slide+xml"/>
  <Override PartName="/ppt/viewProps.xml" ContentType="application/vnd.openxmlformats-officedocument.presentationml.viewProps+xml"/>
  <Override PartName="/ppt/slides/slide6.xml" ContentType="application/vnd.openxmlformats-officedocument.presentationml.slide+xml"/>
  <Default Extension="jpeg" ContentType="image/jpeg"/>
  <Override PartName="/ppt/slides/slide8.xml" ContentType="application/vnd.openxmlformats-officedocument.presentationml.slide+xml"/>
  <Override PartName="/ppt/presentation.xml" ContentType="application/vnd.openxmlformats-officedocument.presentationml.presentation.main+xml"/>
  <Override PartName="/ppt/presProps.xml" ContentType="application/vnd.openxmlformats-officedocument.presentationml.presProps+xml"/>
  <Default Extension="bin" ContentType="application/vnd.openxmlformats-officedocument.presentationml.printerSettings"/>
  <Override PartName="/ppt/slides/slide1.xml" ContentType="application/vnd.openxmlformats-officedocument.presentationml.slide+xml"/>
  <Override PartName="/ppt/slideLayouts/slideLayout2.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sldIdLst>
    <p:sldId id="256" r:id="rId2"/>
    <p:sldId id="257" r:id="rId3"/>
    <p:sldId id="264" r:id="rId4"/>
    <p:sldId id="259" r:id="rId5"/>
    <p:sldId id="260" r:id="rId6"/>
    <p:sldId id="262" r:id="rId7"/>
    <p:sldId id="265" r:id="rId8"/>
    <p:sldId id="266" r:id="rId9"/>
    <p:sldId id="258"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horzBarState="maximized">
    <p:restoredLeft sz="20029" autoAdjust="0"/>
    <p:restoredTop sz="94660"/>
  </p:normalViewPr>
  <p:slideViewPr>
    <p:cSldViewPr snapToGrid="0">
      <p:cViewPr varScale="1">
        <p:scale>
          <a:sx n="103" d="100"/>
          <a:sy n="103" d="100"/>
        </p:scale>
        <p:origin x="-296" y="-11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60564" y="5988051"/>
            <a:ext cx="4596493" cy="670322"/>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1558922"/>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30533796"/>
      </p:ext>
    </p:extLst>
  </p:cSld>
  <p:clrMap bg1="lt1" tx1="dk1" bg2="lt2" tx2="dk2" accent1="accent1" accent2="accent2" accent3="accent3" accent4="accent4" accent5="accent5" accent6="accent6" hlink="hlink" folHlink="folHlink"/>
  <p:sldLayoutIdLst>
    <p:sldLayoutId r:id="rId1"/>
    <p:sldLayoutId r:id="rId2"/>
    <p:sldLayoutId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p.me/p3NlXE-3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4" Type="http://schemas.openxmlformats.org/officeDocument/2006/relationships/hyperlink" Target="mailto:wtietz@kent.edu" TargetMode="External"/><Relationship Id="rId1" Type="http://schemas.openxmlformats.org/officeDocument/2006/relationships/slideLayout" Target="../slideLayouts/slideLayout3.xml"/><Relationship Id="rId2" Type="http://schemas.openxmlformats.org/officeDocument/2006/relationships/hyperlink" Target="http://accountingintheheadline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74782" y="1907003"/>
            <a:ext cx="7893247" cy="3038335"/>
          </a:xfrm>
        </p:spPr>
        <p:txBody>
          <a:bodyPr>
            <a:noAutofit/>
          </a:bodyPr>
          <a:lstStyle/>
          <a:p>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How </a:t>
            </a:r>
            <a:r>
              <a:rPr lang="en-US" dirty="0" smtClean="0">
                <a:latin typeface="Courier New" panose="02070309020205020404" pitchFamily="49" charset="0"/>
                <a:cs typeface="Courier New" panose="02070309020205020404" pitchFamily="49" charset="0"/>
              </a:rPr>
              <a:t>does Washington Township analyze its potential equipment purchases?</a:t>
            </a:r>
            <a:r>
              <a:rPr lang="en-US" b="1" dirty="0" smtClean="0"/>
              <a:t/>
            </a:r>
            <a:br>
              <a:rPr lang="en-US" b="1" dirty="0" smtClean="0"/>
            </a:br>
            <a:r>
              <a:rPr lang="en-US" b="1" dirty="0" smtClean="0"/>
              <a:t/>
            </a:r>
            <a:br>
              <a:rPr lang="en-US" b="1" dirty="0" smtClean="0"/>
            </a:b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a:t>
            </a:r>
            <a:r>
              <a:rPr lang="en-US" dirty="0" smtClean="0">
                <a:solidFill>
                  <a:schemeClr val="tx1">
                    <a:lumMod val="50000"/>
                    <a:lumOff val="50000"/>
                  </a:schemeClr>
                </a:solidFill>
                <a:hlinkClick r:id="rId2"/>
              </a:rPr>
              <a:t>(</a:t>
            </a:r>
            <a:r>
              <a:rPr lang="en-US" dirty="0" smtClean="0">
                <a:hlinkClick r:id="rId2"/>
              </a:rPr>
              <a:t>September 5</a:t>
            </a:r>
            <a:r>
              <a:rPr lang="en-US" dirty="0" smtClean="0">
                <a:solidFill>
                  <a:schemeClr val="tx1">
                    <a:lumMod val="50000"/>
                    <a:lumOff val="50000"/>
                  </a:schemeClr>
                </a:solidFill>
                <a:hlinkClick r:id="rId2"/>
              </a:rPr>
              <a:t>, </a:t>
            </a:r>
            <a:r>
              <a:rPr lang="en-US" dirty="0" smtClean="0">
                <a:solidFill>
                  <a:schemeClr val="tx1">
                    <a:lumMod val="50000"/>
                    <a:lumOff val="50000"/>
                  </a:schemeClr>
                </a:solidFill>
                <a:hlinkClick r:id="rId2"/>
              </a:rPr>
              <a:t>2013)</a:t>
            </a:r>
            <a:endParaRPr lang="en-US" dirty="0" smtClean="0">
              <a:solidFill>
                <a:schemeClr val="tx1">
                  <a:lumMod val="50000"/>
                  <a:lumOff val="50000"/>
                </a:schemeClr>
              </a:solidFill>
            </a:endParaRPr>
          </a:p>
        </p:txBody>
      </p:sp>
      <p:sp>
        <p:nvSpPr>
          <p:cNvPr id="5122" name="Text Box 4"/>
          <p:cNvSpPr txBox="1">
            <a:spLocks noChangeArrowheads="1"/>
          </p:cNvSpPr>
          <p:nvPr/>
        </p:nvSpPr>
        <p:spPr bwMode="auto">
          <a:xfrm>
            <a:off x="504825" y="1841500"/>
            <a:ext cx="6762750" cy="936625"/>
          </a:xfrm>
          <a:prstGeom prst="rect">
            <a:avLst/>
          </a:prstGeom>
          <a:noFill/>
          <a:ln w="25400">
            <a:noFill/>
            <a:miter lim="800000"/>
            <a:headEnd/>
            <a:tailEnd/>
          </a:ln>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a:ln>
                <a:noFill/>
              </a:ln>
              <a:solidFill>
                <a:schemeClr val="tx1"/>
              </a:solidFill>
              <a:effectLst/>
              <a:latin typeface="Courier New" charset="0"/>
              <a:ea typeface="Times New Roman"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537732"/>
            <a:ext cx="7886700" cy="832303"/>
          </a:xfrm>
        </p:spPr>
        <p:txBody>
          <a:bodyPr>
            <a:normAutofit fontScale="90000"/>
          </a:bodyPr>
          <a:lstStyle/>
          <a:p>
            <a:r>
              <a:rPr lang="en-US" dirty="0" smtClean="0"/>
              <a:t>Washington Township</a:t>
            </a:r>
            <a:r>
              <a:rPr lang="en-US" dirty="0" smtClean="0"/>
              <a:t> operates </a:t>
            </a:r>
            <a:r>
              <a:rPr lang="en-US" dirty="0" smtClean="0"/>
              <a:t>a Transfer Station and Recycle Center </a:t>
            </a:r>
            <a:endParaRPr lang="en-US" sz="4444" dirty="0"/>
          </a:p>
        </p:txBody>
      </p:sp>
      <p:sp>
        <p:nvSpPr>
          <p:cNvPr id="5" name="Content Placeholder 4"/>
          <p:cNvSpPr>
            <a:spLocks noGrp="1"/>
          </p:cNvSpPr>
          <p:nvPr>
            <p:ph idx="1"/>
          </p:nvPr>
        </p:nvSpPr>
        <p:spPr>
          <a:xfrm>
            <a:off x="628650" y="1746429"/>
            <a:ext cx="3812721" cy="4304464"/>
          </a:xfrm>
        </p:spPr>
        <p:txBody>
          <a:bodyPr>
            <a:normAutofit/>
          </a:bodyPr>
          <a:lstStyle/>
          <a:p>
            <a:r>
              <a:rPr lang="en-US" sz="2700" dirty="0" smtClean="0"/>
              <a:t>A baler is used to compress and bale certain recyclable items for transport</a:t>
            </a:r>
          </a:p>
          <a:p>
            <a:r>
              <a:rPr lang="en-US" sz="2700" dirty="0" err="1" smtClean="0"/>
              <a:t>Eeplaced</a:t>
            </a:r>
            <a:r>
              <a:rPr lang="en-US" sz="2700" dirty="0" smtClean="0"/>
              <a:t> the old baler with a new one for $103,920  </a:t>
            </a:r>
          </a:p>
          <a:p>
            <a:r>
              <a:rPr lang="en-US" sz="2700" dirty="0" smtClean="0"/>
              <a:t>Also purchased an </a:t>
            </a:r>
            <a:r>
              <a:rPr lang="en-US" sz="2700" dirty="0" err="1" smtClean="0"/>
              <a:t>infeed</a:t>
            </a:r>
            <a:r>
              <a:rPr lang="en-US" sz="2700" dirty="0" smtClean="0"/>
              <a:t> belt system for $58,745  </a:t>
            </a:r>
            <a:endParaRPr lang="en-US" sz="2700" dirty="0"/>
          </a:p>
        </p:txBody>
      </p:sp>
      <p:pic>
        <p:nvPicPr>
          <p:cNvPr id="7" name="Picture 6"/>
          <p:cNvPicPr>
            <a:picLocks noChangeAspect="1"/>
          </p:cNvPicPr>
          <p:nvPr/>
        </p:nvPicPr>
        <p:blipFill>
          <a:blip r:embed="rId2"/>
          <a:stretch>
            <a:fillRect/>
          </a:stretch>
        </p:blipFill>
        <p:spPr>
          <a:xfrm>
            <a:off x="4331506" y="1879021"/>
            <a:ext cx="4496545" cy="266795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53522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r>
              <a:rPr lang="en-US" dirty="0" smtClean="0"/>
              <a:t>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514350" lvl="0" indent="-514350" fontAlgn="base">
              <a:buNone/>
            </a:pPr>
            <a:r>
              <a:rPr lang="en-US" sz="4000" dirty="0" smtClean="0"/>
              <a:t>	What </a:t>
            </a:r>
            <a:r>
              <a:rPr lang="en-US" sz="4000" dirty="0" smtClean="0"/>
              <a:t>capital budgeting tools could the township have used to analyze these investment possibilities?</a:t>
            </a:r>
            <a:endParaRPr lang="en-US" sz="4000" dirty="0" smtClean="0"/>
          </a:p>
          <a:p>
            <a:pPr marL="514350" indent="-514350" fontAlgn="base">
              <a:buNone/>
            </a:pPr>
            <a:endParaRPr lang="en-US" sz="4000" dirty="0" smtClean="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55779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r>
              <a:rPr lang="en-US" dirty="0" smtClean="0"/>
              <a:t>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514350" lvl="0" indent="-514350" fontAlgn="base">
              <a:buNone/>
            </a:pPr>
            <a:r>
              <a:rPr lang="en-US" sz="4000" dirty="0" smtClean="0"/>
              <a:t>	In </a:t>
            </a:r>
            <a:r>
              <a:rPr lang="en-US" sz="4000" dirty="0" smtClean="0"/>
              <a:t>2013, when the township was making the decision to keep or replace the original baler, what type of cost was the $27,000 that the township spent in 2012 on baler repairs</a:t>
            </a:r>
            <a:r>
              <a:rPr lang="en-US" sz="4000" dirty="0" smtClean="0"/>
              <a:t>?</a:t>
            </a:r>
            <a:endParaRPr lang="en-US" sz="4000" dirty="0" smtClean="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55779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r>
              <a:rPr lang="en-US" dirty="0" smtClean="0"/>
              <a:t> </a:t>
            </a:r>
            <a:r>
              <a:rPr lang="en-US" dirty="0" smtClean="0"/>
              <a:t>3</a:t>
            </a:r>
            <a:endParaRPr lang="en-US" dirty="0"/>
          </a:p>
        </p:txBody>
      </p:sp>
      <p:sp>
        <p:nvSpPr>
          <p:cNvPr id="3" name="Content Placeholder 2"/>
          <p:cNvSpPr>
            <a:spLocks noGrp="1"/>
          </p:cNvSpPr>
          <p:nvPr>
            <p:ph idx="1"/>
          </p:nvPr>
        </p:nvSpPr>
        <p:spPr>
          <a:xfrm>
            <a:off x="628650" y="1495643"/>
            <a:ext cx="7886700" cy="4382644"/>
          </a:xfrm>
        </p:spPr>
        <p:txBody>
          <a:bodyPr>
            <a:normAutofit fontScale="92500" lnSpcReduction="10000"/>
          </a:bodyPr>
          <a:lstStyle/>
          <a:p>
            <a:pPr marL="514350" lvl="0" indent="-514350" fontAlgn="base">
              <a:buNone/>
            </a:pPr>
            <a:r>
              <a:rPr lang="en-US" sz="4000" dirty="0" smtClean="0"/>
              <a:t>	Suppose </a:t>
            </a:r>
            <a:r>
              <a:rPr lang="en-US" sz="4000" dirty="0" smtClean="0"/>
              <a:t>that the maintenance cost on the old baler was projected to rise by 5% per year beginning in 2013.  What is the payback period on the new baler?  (Assume that the new baler was purchased at the beginning of 2013 and requires annual maintenance costing $5,000.</a:t>
            </a:r>
            <a:r>
              <a:rPr lang="en-US" sz="4000" dirty="0" smtClean="0"/>
              <a:t>)</a:t>
            </a:r>
          </a:p>
          <a:p>
            <a:pPr marL="514350" lvl="0" indent="-514350" fontAlgn="base">
              <a:buNone/>
            </a:pPr>
            <a:endParaRPr lang="en-US" sz="4000" dirty="0" smtClean="0"/>
          </a:p>
          <a:p>
            <a:pPr marL="0" indent="0" fontAlgn="base">
              <a:buNone/>
            </a:pPr>
            <a:endParaRPr lang="en-US" sz="40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99483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r>
              <a:rPr lang="en-US" dirty="0" smtClean="0"/>
              <a:t> 4</a:t>
            </a:r>
            <a:endParaRPr lang="en-US" dirty="0"/>
          </a:p>
        </p:txBody>
      </p:sp>
      <p:sp>
        <p:nvSpPr>
          <p:cNvPr id="3" name="Content Placeholder 2"/>
          <p:cNvSpPr>
            <a:spLocks noGrp="1"/>
          </p:cNvSpPr>
          <p:nvPr>
            <p:ph idx="1"/>
          </p:nvPr>
        </p:nvSpPr>
        <p:spPr>
          <a:xfrm>
            <a:off x="628650" y="1495643"/>
            <a:ext cx="7886700" cy="4382644"/>
          </a:xfrm>
        </p:spPr>
        <p:txBody>
          <a:bodyPr>
            <a:normAutofit lnSpcReduction="10000"/>
          </a:bodyPr>
          <a:lstStyle/>
          <a:p>
            <a:pPr marL="514350" lvl="0" indent="-514350" fontAlgn="base">
              <a:buNone/>
            </a:pPr>
            <a:r>
              <a:rPr lang="en-US" sz="3000" dirty="0" smtClean="0"/>
              <a:t>	Calculate </a:t>
            </a:r>
            <a:r>
              <a:rPr lang="en-US" sz="3000" dirty="0" smtClean="0"/>
              <a:t>the net present value (NPV) of </a:t>
            </a:r>
            <a:r>
              <a:rPr lang="en-US" sz="3000" dirty="0" smtClean="0"/>
              <a:t>the new </a:t>
            </a:r>
            <a:r>
              <a:rPr lang="en-US" sz="3000" dirty="0" smtClean="0"/>
              <a:t>baler, given the following assumptions:</a:t>
            </a:r>
          </a:p>
          <a:p>
            <a:pPr marL="514350" lvl="2" indent="-514350" fontAlgn="base">
              <a:spcBef>
                <a:spcPts val="1000"/>
              </a:spcBef>
              <a:buFont typeface="+mj-lt"/>
              <a:buAutoNum type="alphaLcPeriod"/>
            </a:pPr>
            <a:r>
              <a:rPr lang="en-US" sz="2811" dirty="0" smtClean="0"/>
              <a:t>The new baler has an estimated life of 15 years</a:t>
            </a:r>
          </a:p>
          <a:p>
            <a:pPr marL="514350" lvl="2" indent="-514350" fontAlgn="base">
              <a:spcBef>
                <a:spcPts val="1000"/>
              </a:spcBef>
              <a:buFont typeface="+mj-lt"/>
              <a:buAutoNum type="alphaLcPeriod"/>
            </a:pPr>
            <a:r>
              <a:rPr lang="en-US" sz="2811" dirty="0" smtClean="0"/>
              <a:t>The original baler has a salvage value of $3,000</a:t>
            </a:r>
          </a:p>
          <a:p>
            <a:pPr marL="514350" lvl="2" indent="-514350" fontAlgn="base">
              <a:spcBef>
                <a:spcPts val="1000"/>
              </a:spcBef>
              <a:buFont typeface="+mj-lt"/>
              <a:buAutoNum type="alphaLcPeriod"/>
            </a:pPr>
            <a:r>
              <a:rPr lang="en-US" sz="2811" dirty="0" smtClean="0"/>
              <a:t>The original baler’s maintenance costs will increase by 5% per year beginning in 2013</a:t>
            </a:r>
          </a:p>
          <a:p>
            <a:pPr marL="514350" lvl="2" indent="-514350" fontAlgn="base">
              <a:spcBef>
                <a:spcPts val="1000"/>
              </a:spcBef>
              <a:buFont typeface="+mj-lt"/>
              <a:buAutoNum type="alphaLcPeriod"/>
            </a:pPr>
            <a:r>
              <a:rPr lang="en-US" sz="2811" dirty="0" smtClean="0"/>
              <a:t>The township uses a discount rate of 6%</a:t>
            </a:r>
            <a:endParaRPr lang="en-US" sz="2811" dirty="0" smtClean="0"/>
          </a:p>
          <a:p>
            <a:pPr marL="0" lvl="0" indent="0" fontAlgn="base">
              <a:buNone/>
            </a:pPr>
            <a:endParaRPr lang="en-US" sz="4000" dirty="0" smtClean="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99483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r>
              <a:rPr lang="en-US" dirty="0" smtClean="0"/>
              <a:t> 5</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514350" lvl="0" indent="-514350" fontAlgn="base">
              <a:buNone/>
            </a:pPr>
            <a:r>
              <a:rPr lang="en-US" sz="3000" dirty="0" smtClean="0"/>
              <a:t>	</a:t>
            </a:r>
            <a:r>
              <a:rPr lang="en-US" sz="4000" dirty="0" smtClean="0"/>
              <a:t>How do you think the township could have justified (i.e., made a business case for) the purchase of the </a:t>
            </a:r>
            <a:r>
              <a:rPr lang="en-US" sz="4000" dirty="0" err="1" smtClean="0"/>
              <a:t>infeed</a:t>
            </a:r>
            <a:r>
              <a:rPr lang="en-US" sz="4000" dirty="0" smtClean="0"/>
              <a:t> belt system? </a:t>
            </a:r>
            <a:endParaRPr lang="en-US" sz="4000" dirty="0" smtClean="0"/>
          </a:p>
          <a:p>
            <a:pPr marL="514350" lvl="0" indent="-514350" fontAlgn="base">
              <a:buNone/>
            </a:pPr>
            <a:endParaRPr lang="en-US" sz="4000" dirty="0" smtClean="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994834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r>
              <a:rPr lang="en-US" dirty="0" smtClean="0"/>
              <a:t> 6</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514350" lvl="0" indent="-514350" fontAlgn="base">
              <a:buNone/>
            </a:pPr>
            <a:r>
              <a:rPr lang="en-US" sz="3000" dirty="0" smtClean="0"/>
              <a:t>	</a:t>
            </a:r>
            <a:r>
              <a:rPr lang="en-US" sz="3200" dirty="0" smtClean="0"/>
              <a:t>What qualitative factors might the township have considered in making the decision to purchase the new recycling equipment?</a:t>
            </a:r>
          </a:p>
          <a:p>
            <a:pPr marL="0" lvl="0" indent="0" fontAlgn="base">
              <a:buNone/>
            </a:pPr>
            <a:endParaRPr lang="en-US" sz="4000" dirty="0" smtClean="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994834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92500" lnSpcReduction="10000"/>
          </a:bodyPr>
          <a:lstStyle/>
          <a:p>
            <a:pPr marL="514350" lvl="0" indent="-514350" fontAlgn="base">
              <a:buFont typeface="+mj-lt"/>
              <a:buAutoNum type="arabicPeriod"/>
            </a:pPr>
            <a:r>
              <a:rPr lang="en-US" sz="1500" dirty="0" smtClean="0"/>
              <a:t>What </a:t>
            </a:r>
            <a:r>
              <a:rPr lang="en-US" sz="1500" dirty="0" smtClean="0"/>
              <a:t>capital budgeting tools could the township have used to analyze these investment possibilities?</a:t>
            </a:r>
            <a:endParaRPr lang="en-US" sz="1500" dirty="0" smtClean="0"/>
          </a:p>
          <a:p>
            <a:pPr marL="514350" lvl="0" indent="-514350" fontAlgn="base">
              <a:buFont typeface="+mj-lt"/>
              <a:buAutoNum type="arabicPeriod"/>
            </a:pPr>
            <a:r>
              <a:rPr lang="en-US" sz="1500" dirty="0" smtClean="0"/>
              <a:t>In 2013, when the township was making the decision to keep or replace the original baler, what type of cost was the $27,000 that the township spent in 2012 on baler repairs?</a:t>
            </a:r>
          </a:p>
          <a:p>
            <a:pPr marL="514350" lvl="0" indent="-514350" fontAlgn="base">
              <a:buFont typeface="+mj-lt"/>
              <a:buAutoNum type="arabicPeriod"/>
            </a:pPr>
            <a:r>
              <a:rPr lang="en-US" sz="1500" dirty="0" smtClean="0"/>
              <a:t>Suppose that the maintenance cost on the old baler was projected to rise by 5% per year beginning in 2013.  What is the payback period on the new baler?  (Assume that the new baler was purchased at the beginning of 2013 and requires annual maintenance costing $5,000.)</a:t>
            </a:r>
          </a:p>
          <a:p>
            <a:pPr marL="514350" lvl="0" indent="-514350" fontAlgn="base">
              <a:buFont typeface="+mj-lt"/>
              <a:buAutoNum type="arabicPeriod"/>
            </a:pPr>
            <a:r>
              <a:rPr lang="en-US" sz="1500" dirty="0" smtClean="0"/>
              <a:t>Calculate the net present value (NPV) of the new baler, given the following assumptions:</a:t>
            </a:r>
          </a:p>
          <a:p>
            <a:pPr marL="971550" lvl="2" indent="-514350" fontAlgn="base">
              <a:spcBef>
                <a:spcPts val="1000"/>
              </a:spcBef>
              <a:buFont typeface="+mj-lt"/>
              <a:buAutoNum type="arabicPeriod"/>
            </a:pPr>
            <a:r>
              <a:rPr lang="en-US" sz="1500" dirty="0" smtClean="0"/>
              <a:t>The new baler has an estimated life of 15 years</a:t>
            </a:r>
          </a:p>
          <a:p>
            <a:pPr marL="971550" lvl="2" indent="-514350" fontAlgn="base">
              <a:spcBef>
                <a:spcPts val="1000"/>
              </a:spcBef>
              <a:buFont typeface="+mj-lt"/>
              <a:buAutoNum type="arabicPeriod"/>
            </a:pPr>
            <a:r>
              <a:rPr lang="en-US" sz="1500" dirty="0" smtClean="0"/>
              <a:t>The original baler has a salvage value of $3,000</a:t>
            </a:r>
          </a:p>
          <a:p>
            <a:pPr marL="971550" lvl="2" indent="-514350" fontAlgn="base">
              <a:spcBef>
                <a:spcPts val="1000"/>
              </a:spcBef>
              <a:buFont typeface="+mj-lt"/>
              <a:buAutoNum type="arabicPeriod"/>
            </a:pPr>
            <a:r>
              <a:rPr lang="en-US" sz="1500" dirty="0" smtClean="0"/>
              <a:t>The original baler’s maintenance costs will increase by 5% per year beginning in 2013</a:t>
            </a:r>
          </a:p>
          <a:p>
            <a:pPr marL="971550" lvl="2" indent="-514350" fontAlgn="base">
              <a:spcBef>
                <a:spcPts val="1000"/>
              </a:spcBef>
              <a:buFont typeface="+mj-lt"/>
              <a:buAutoNum type="arabicPeriod"/>
            </a:pPr>
            <a:r>
              <a:rPr lang="en-US" sz="1500" dirty="0" smtClean="0"/>
              <a:t>The township uses a discount rate of 6%</a:t>
            </a:r>
          </a:p>
          <a:p>
            <a:pPr marL="514350" lvl="0" indent="-514350" fontAlgn="base">
              <a:buFont typeface="+mj-lt"/>
              <a:buAutoNum type="arabicPeriod"/>
            </a:pPr>
            <a:r>
              <a:rPr lang="en-US" sz="1500" dirty="0" smtClean="0"/>
              <a:t>How do you think the township could have justified (i.e., made a business case for) the purchase of the </a:t>
            </a:r>
            <a:r>
              <a:rPr lang="en-US" sz="1500" dirty="0" err="1" smtClean="0"/>
              <a:t>infeed</a:t>
            </a:r>
            <a:r>
              <a:rPr lang="en-US" sz="1500" dirty="0" smtClean="0"/>
              <a:t> belt system? </a:t>
            </a:r>
          </a:p>
          <a:p>
            <a:pPr marL="514350" lvl="0" indent="-514350" fontAlgn="base">
              <a:buFont typeface="+mj-lt"/>
              <a:buAutoNum type="arabicPeriod"/>
            </a:pPr>
            <a:r>
              <a:rPr lang="en-US" sz="1500" dirty="0" smtClean="0"/>
              <a:t>What qualitative factors might the township have considered in making the decision to purchase the new recycling equipment?</a:t>
            </a:r>
          </a:p>
          <a:p>
            <a:pPr marL="514350" indent="-514350" fontAlgn="base">
              <a:buFont typeface="+mj-lt"/>
              <a:buAutoNum type="arabicPeriod"/>
            </a:pPr>
            <a:endParaRPr lang="en-US" sz="1600" dirty="0" smtClean="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72257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956</TotalTime>
  <Words>582</Words>
  <Application>Microsoft Office PowerPoint</Application>
  <PresentationFormat>On-screen Show (4:3)</PresentationFormat>
  <Paragraphs>34</Paragraphs>
  <Slides>10</Slides>
  <Notes>0</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Office Theme</vt:lpstr>
      <vt:lpstr> How does Washington Township analyze its potential equipment purchases?   </vt:lpstr>
      <vt:lpstr>Washington Township operates a Transfer Station and Recycle Center </vt:lpstr>
      <vt:lpstr>Question 1</vt:lpstr>
      <vt:lpstr>Question 2</vt:lpstr>
      <vt:lpstr>Question 3</vt:lpstr>
      <vt:lpstr>Question 4</vt:lpstr>
      <vt:lpstr>Question 5</vt:lpstr>
      <vt:lpstr>Question 6</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hallie d'agostino</cp:lastModifiedBy>
  <cp:revision>29</cp:revision>
  <dcterms:created xsi:type="dcterms:W3CDTF">2014-01-17T03:23:03Z</dcterms:created>
  <dcterms:modified xsi:type="dcterms:W3CDTF">2014-01-17T03:48:05Z</dcterms:modified>
</cp:coreProperties>
</file>