
<file path=[Content_Types].xml><?xml version="1.0" encoding="utf-8"?>
<Types xmlns="http://schemas.openxmlformats.org/package/2006/content-types">
  <Override PartName="/docProps/core.xml" ContentType="application/vnd.openxmlformats-package.core-properties+xml"/>
  <Default Extension="rels" ContentType="application/vnd.openxmlformats-package.relationships+xml"/>
  <Override PartName="/ppt/slides/slide5.xml" ContentType="application/vnd.openxmlformats-officedocument.presentationml.slide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Default Extension="png" ContentType="image/png"/>
  <Override PartName="/ppt/slideLayouts/slideLayout3.xml" ContentType="application/vnd.openxmlformats-officedocument.presentationml.slideLayout+xml"/>
  <Default Extension="xml" ContentType="application/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viewProps.xml" ContentType="application/vnd.openxmlformats-officedocument.presentationml.viewProps+xml"/>
  <Override PartName="/ppt/slides/slide6.xml" ContentType="application/vnd.openxmlformats-officedocument.presentationml.slide+xml"/>
  <Default Extension="jpeg" ContentType="image/jpeg"/>
  <Override PartName="/ppt/slides/slide8.xml" ContentType="application/vnd.openxmlformats-officedocument.presentationml.slide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Default Extension="bin" ContentType="application/vnd.openxmlformats-officedocument.presentationml.printerSettings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s/slide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r:id="rId1"/>
  </p:sldMasterIdLst>
  <p:sldIdLst>
    <p:sldId id="256" r:id="rId2"/>
    <p:sldId id="270" r:id="rId3"/>
    <p:sldId id="271" r:id="rId4"/>
    <p:sldId id="264" r:id="rId5"/>
    <p:sldId id="259" r:id="rId6"/>
    <p:sldId id="260" r:id="rId7"/>
    <p:sldId id="258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mc="http://schemas.openxmlformats.org/markup-compatibility/2006" xmlns:mv="urn:schemas-microsoft-com:mac:vml"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extLst>
    <p:ext uri="{E76CE94A-603C-4142-B9EB-6D1370010A27}">
      <p14:discardImageEditData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0"/>
    </p:ext>
    <p:ext uri="{FD5EFAAD-0ECE-453E-9831-46B23BE46B34}">
      <p15:chartTrackingRefBased xmlns:mc="http://schemas.openxmlformats.org/markup-compatibility/2006" xmlns:mv="urn:schemas-microsoft-com:mac:vml"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showOutlineIcons="0" horzBarState="maximized">
    <p:restoredLeft sz="20029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-296" y="-1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interSettings" Target="printerSettings/printerSettings1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160564" y="5988051"/>
            <a:ext cx="4596493" cy="670322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9512451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160564" y="5988051"/>
            <a:ext cx="4596493" cy="670322"/>
          </a:xfrm>
          <a:prstGeom prst="rect">
            <a:avLst/>
          </a:prstGeom>
        </p:spPr>
      </p:pic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0016734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ctr" anchorCtr="0">
            <a:normAutofit/>
          </a:bodyPr>
          <a:lstStyle>
            <a:lvl1pPr>
              <a:defRPr sz="4400"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9" name="Picture 8" descr="header-with-padding-wm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1558922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1268432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5029200" y="6012042"/>
            <a:ext cx="39542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dirty="0" smtClean="0">
                <a:latin typeface="+mj-lt"/>
                <a:cs typeface="Avenir Next Condensed Regular"/>
              </a:rPr>
              <a:t>Copyright © 2014 by Dr. Wendy Tietz. </a:t>
            </a:r>
            <a:br>
              <a:rPr lang="en-US" sz="1200" b="1" i="1" dirty="0" smtClean="0">
                <a:latin typeface="+mj-lt"/>
                <a:cs typeface="Avenir Next Condensed Regular"/>
              </a:rPr>
            </a:br>
            <a:r>
              <a:rPr lang="en-US" sz="1200" i="1" dirty="0" smtClean="0">
                <a:latin typeface="+mj-lt"/>
                <a:cs typeface="Avenir Next Condensed Regular"/>
              </a:rPr>
              <a:t>This work is licensed under a Creative Commons Attribution-NonCommercial 3.0 Unported License.</a:t>
            </a:r>
            <a:r>
              <a:rPr lang="en-US" sz="1200" i="1" dirty="0" smtClean="0">
                <a:solidFill>
                  <a:schemeClr val="tx1"/>
                </a:solidFill>
                <a:latin typeface="+mj-lt"/>
                <a:cs typeface="Avenir Next Condensed Regular"/>
              </a:rPr>
              <a:t> </a:t>
            </a: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8305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://wp.me/p3NlXE-3N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user/accountingheadlines" TargetMode="External"/><Relationship Id="rId4" Type="http://schemas.openxmlformats.org/officeDocument/2006/relationships/hyperlink" Target="mailto:wtietz@kent.edu" TargetMode="External"/><Relationship Id="rId1" Type="http://schemas.openxmlformats.org/officeDocument/2006/relationships/slideLayout" Target="../slideLayouts/slideLayout3.xml"/><Relationship Id="rId2" Type="http://schemas.openxmlformats.org/officeDocument/2006/relationships/hyperlink" Target="http://accountingintheheadline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74782" y="1907003"/>
            <a:ext cx="7893247" cy="3038335"/>
          </a:xfrm>
        </p:spPr>
        <p:txBody>
          <a:bodyPr>
            <a:noAutofit/>
          </a:bodyPr>
          <a:lstStyle/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What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were the intangible assets in Yahoo’s purchase of </a:t>
            </a:r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Tumblr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?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44063" y="5911352"/>
            <a:ext cx="4729276" cy="700587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2"/>
              </a:rPr>
              <a:t>Original blog posting 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2"/>
              </a:rPr>
              <a:t>(</a:t>
            </a:r>
            <a:r>
              <a:rPr lang="en-US" dirty="0" smtClean="0">
                <a:hlinkClick r:id="rId2"/>
              </a:rPr>
              <a:t>August 10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2"/>
              </a:rPr>
              <a:t>, 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2"/>
              </a:rPr>
              <a:t>2013)</a:t>
            </a:r>
            <a:endParaRPr lang="en-US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122" name="Text Box 4"/>
          <p:cNvSpPr txBox="1">
            <a:spLocks noChangeArrowheads="1"/>
          </p:cNvSpPr>
          <p:nvPr/>
        </p:nvSpPr>
        <p:spPr bwMode="auto">
          <a:xfrm>
            <a:off x="504825" y="1841500"/>
            <a:ext cx="6762750" cy="93662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charset="0"/>
              <a:ea typeface="Times New Roman" charset="0"/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38122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8650" y="636364"/>
            <a:ext cx="7886700" cy="83230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Yahoo </a:t>
            </a:r>
            <a:r>
              <a:rPr lang="en-US" dirty="0" smtClean="0"/>
              <a:t>purchases </a:t>
            </a:r>
            <a:r>
              <a:rPr lang="en-US" dirty="0" err="1" smtClean="0"/>
              <a:t>Tumblr</a:t>
            </a:r>
            <a:r>
              <a:rPr lang="en-US" dirty="0" smtClean="0"/>
              <a:t> </a:t>
            </a:r>
            <a:r>
              <a:rPr lang="en-US" dirty="0" smtClean="0"/>
              <a:t>in </a:t>
            </a:r>
            <a:r>
              <a:rPr lang="en-US" dirty="0" smtClean="0"/>
              <a:t>May 2013 for approximately $990.2 million </a:t>
            </a:r>
            <a:endParaRPr lang="en-US" sz="4444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28650" y="1746429"/>
            <a:ext cx="3812721" cy="4304464"/>
          </a:xfrm>
        </p:spPr>
        <p:txBody>
          <a:bodyPr>
            <a:normAutofit/>
          </a:bodyPr>
          <a:lstStyle/>
          <a:p>
            <a:r>
              <a:rPr lang="en-US" dirty="0" smtClean="0"/>
              <a:t>Assumed </a:t>
            </a:r>
            <a:r>
              <a:rPr lang="en-US" dirty="0" smtClean="0"/>
              <a:t>the </a:t>
            </a:r>
            <a:r>
              <a:rPr lang="en-US" dirty="0" smtClean="0"/>
              <a:t>liabilities</a:t>
            </a:r>
            <a:r>
              <a:rPr lang="en-US" dirty="0" smtClean="0"/>
              <a:t> </a:t>
            </a:r>
            <a:r>
              <a:rPr lang="en-US" dirty="0" smtClean="0"/>
              <a:t>which </a:t>
            </a:r>
            <a:r>
              <a:rPr lang="en-US" dirty="0" smtClean="0"/>
              <a:t>totaled $113.8 </a:t>
            </a:r>
            <a:r>
              <a:rPr lang="en-US" dirty="0" smtClean="0"/>
              <a:t>million</a:t>
            </a:r>
          </a:p>
          <a:p>
            <a:r>
              <a:rPr lang="en-US" dirty="0" smtClean="0"/>
              <a:t>Yahoo paid approximately $990.2 million</a:t>
            </a:r>
            <a:r>
              <a:rPr lang="en-US" dirty="0" smtClean="0"/>
              <a:t> </a:t>
            </a:r>
          </a:p>
          <a:p>
            <a:r>
              <a:rPr lang="en-US" dirty="0" smtClean="0"/>
              <a:t>Net </a:t>
            </a:r>
            <a:r>
              <a:rPr lang="en-US" dirty="0" smtClean="0"/>
              <a:t>value of identifiable assets purchased of $239.4 million  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6495" y="2540613"/>
            <a:ext cx="4408353" cy="837587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53522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8650" y="636364"/>
            <a:ext cx="7886700" cy="832303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Fair Value of Assets Acquired</a:t>
            </a:r>
            <a:endParaRPr lang="en-US" sz="4444" dirty="0"/>
          </a:p>
        </p:txBody>
      </p:sp>
      <p:pic>
        <p:nvPicPr>
          <p:cNvPr id="8" name="Picture 7" descr="Screen shot 2014-01-16 at 11.27.16 PM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789100" y="1960309"/>
            <a:ext cx="7644403" cy="2983615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53522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342900" indent="-342900" fontAlgn="base">
              <a:buNone/>
            </a:pPr>
            <a:r>
              <a:rPr lang="en-US" sz="4000" dirty="0" smtClean="0"/>
              <a:t>	What </a:t>
            </a:r>
            <a:r>
              <a:rPr lang="en-US" sz="4000" dirty="0" smtClean="0"/>
              <a:t>amount of goodwill will Yahoo recognize from this transaction?</a:t>
            </a:r>
            <a:endParaRPr lang="en-US" sz="4000" dirty="0" smtClean="0"/>
          </a:p>
          <a:p>
            <a:pPr marL="514350" indent="-514350" fontAlgn="base">
              <a:buNone/>
            </a:pPr>
            <a:endParaRPr lang="en-US" sz="4000" dirty="0" smtClean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35577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</a:t>
            </a:r>
            <a:r>
              <a:rPr lang="en-US" dirty="0" smtClean="0"/>
              <a:t>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342900" indent="-342900" fontAlgn="base">
              <a:buNone/>
            </a:pPr>
            <a:r>
              <a:rPr lang="en-US" sz="3600" dirty="0" smtClean="0"/>
              <a:t>	Which intangible assets in the purchase of </a:t>
            </a:r>
            <a:r>
              <a:rPr lang="en-US" sz="3600" dirty="0" err="1" smtClean="0"/>
              <a:t>Tumblr</a:t>
            </a:r>
            <a:r>
              <a:rPr lang="en-US" sz="3600" dirty="0" smtClean="0"/>
              <a:t> can be amortized by Yahoo?</a:t>
            </a:r>
            <a:endParaRPr lang="en-US" sz="3600" dirty="0" smtClean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35577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</a:t>
            </a:r>
            <a:r>
              <a:rPr lang="en-US" dirty="0" smtClean="0"/>
              <a:t> </a:t>
            </a:r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342900" indent="-342900" fontAlgn="base">
              <a:buNone/>
            </a:pPr>
            <a:r>
              <a:rPr lang="en-US" sz="4000" dirty="0" smtClean="0"/>
              <a:t>	Why </a:t>
            </a:r>
            <a:r>
              <a:rPr lang="en-US" sz="4000" dirty="0" smtClean="0"/>
              <a:t>would Yahoo be willing to pay $750 million more than the value of </a:t>
            </a:r>
            <a:r>
              <a:rPr lang="en-US" sz="4000" dirty="0" err="1" smtClean="0"/>
              <a:t>Tumblr’s</a:t>
            </a:r>
            <a:r>
              <a:rPr lang="en-US" sz="4000" dirty="0" smtClean="0"/>
              <a:t> identifiable assets?</a:t>
            </a:r>
          </a:p>
          <a:p>
            <a:pPr marL="514350" lvl="0" indent="-514350" fontAlgn="base">
              <a:buNone/>
            </a:pPr>
            <a:endParaRPr lang="en-US" sz="4000" dirty="0" smtClean="0"/>
          </a:p>
          <a:p>
            <a:pPr marL="514350" lvl="0" indent="-514350" fontAlgn="base">
              <a:buNone/>
            </a:pPr>
            <a:endParaRPr lang="en-US" sz="4000" dirty="0" smtClean="0"/>
          </a:p>
          <a:p>
            <a:pPr marL="0" indent="0" fontAlgn="base"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799483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 fontAlgn="base">
              <a:buFont typeface="+mj-lt"/>
              <a:buAutoNum type="arabicPeriod"/>
            </a:pPr>
            <a:r>
              <a:rPr lang="en-US" sz="2595" dirty="0" smtClean="0"/>
              <a:t>What </a:t>
            </a:r>
            <a:r>
              <a:rPr lang="en-US" sz="2595" dirty="0" smtClean="0"/>
              <a:t>amount of goodwill will Yahoo recognize from this transaction?</a:t>
            </a:r>
            <a:endParaRPr lang="en-US" sz="2595" dirty="0" smtClean="0"/>
          </a:p>
          <a:p>
            <a:pPr marL="342900" indent="-342900" fontAlgn="base">
              <a:buFont typeface="+mj-lt"/>
              <a:buAutoNum type="arabicPeriod"/>
            </a:pPr>
            <a:r>
              <a:rPr lang="en-US" sz="2595" dirty="0" smtClean="0"/>
              <a:t>Which intangible assets in the purchase of </a:t>
            </a:r>
            <a:r>
              <a:rPr lang="en-US" sz="2595" dirty="0" err="1" smtClean="0"/>
              <a:t>Tumblr</a:t>
            </a:r>
            <a:r>
              <a:rPr lang="en-US" sz="2595" dirty="0" smtClean="0"/>
              <a:t> can be amortized by Yahoo?</a:t>
            </a:r>
          </a:p>
          <a:p>
            <a:pPr marL="342900" indent="-342900" fontAlgn="base">
              <a:buFont typeface="+mj-lt"/>
              <a:buAutoNum type="arabicPeriod"/>
            </a:pPr>
            <a:r>
              <a:rPr lang="en-US" sz="2595" dirty="0" smtClean="0"/>
              <a:t>Why would Yahoo be willing to pay $750 million more than the value of </a:t>
            </a:r>
            <a:r>
              <a:rPr lang="en-US" sz="2595" dirty="0" err="1" smtClean="0"/>
              <a:t>Tumblr’s</a:t>
            </a:r>
            <a:r>
              <a:rPr lang="en-US" sz="2595" dirty="0" smtClean="0"/>
              <a:t> identifiable assets?</a:t>
            </a:r>
          </a:p>
          <a:p>
            <a:pPr marL="514350" indent="-514350" fontAlgn="base">
              <a:buFont typeface="+mj-lt"/>
              <a:buAutoNum type="arabicPeriod"/>
            </a:pPr>
            <a:endParaRPr lang="en-US" sz="1600" dirty="0" smtClean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272257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9172" y="1709740"/>
            <a:ext cx="8451115" cy="3335090"/>
          </a:xfrm>
        </p:spPr>
        <p:txBody>
          <a:bodyPr>
            <a:noAutofit/>
          </a:bodyPr>
          <a:lstStyle/>
          <a:p>
            <a:r>
              <a:rPr lang="en-US" sz="2000" dirty="0" smtClean="0">
                <a:latin typeface="Courier"/>
                <a:cs typeface="Courier"/>
              </a:rPr>
              <a:t>For additional news stories to use in the accounting classroom, see the Accounting in the </a:t>
            </a:r>
            <a:r>
              <a:rPr lang="en-US" sz="2000" dirty="0">
                <a:latin typeface="Courier"/>
                <a:cs typeface="Courier"/>
              </a:rPr>
              <a:t>Headlines blog at </a:t>
            </a:r>
            <a:r>
              <a:rPr lang="en-US" sz="2000" dirty="0">
                <a:latin typeface="Courier"/>
                <a:cs typeface="Courier"/>
                <a:hlinkClick r:id="rId2"/>
              </a:rPr>
              <a:t>http://accountingintheheadlines.com</a:t>
            </a:r>
            <a:r>
              <a:rPr lang="en-US" sz="2000" dirty="0" smtClean="0">
                <a:latin typeface="Courier"/>
                <a:cs typeface="Courier"/>
                <a:hlinkClick r:id="rId2"/>
              </a:rPr>
              <a:t>/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000" dirty="0" smtClean="0">
                <a:latin typeface="Courier"/>
                <a:cs typeface="Courier"/>
              </a:rPr>
              <a:t>Related video resources can </a:t>
            </a:r>
            <a:r>
              <a:rPr lang="en-US" sz="2000" dirty="0">
                <a:latin typeface="Courier"/>
                <a:cs typeface="Courier"/>
              </a:rPr>
              <a:t>be found at </a:t>
            </a:r>
            <a:r>
              <a:rPr lang="en-US" sz="2000" dirty="0">
                <a:latin typeface="Courier"/>
                <a:cs typeface="Courier"/>
                <a:hlinkClick r:id="rId3"/>
              </a:rPr>
              <a:t>http://www.youtube.com/user/</a:t>
            </a:r>
            <a:r>
              <a:rPr lang="en-US" sz="2000" dirty="0" smtClean="0">
                <a:latin typeface="Courier"/>
                <a:cs typeface="Courier"/>
                <a:hlinkClick r:id="rId3"/>
              </a:rPr>
              <a:t>accountingheadlines</a:t>
            </a:r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/>
            </a:r>
            <a:br>
              <a:rPr lang="en-US" sz="2400" dirty="0" smtClean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 smtClean="0">
                <a:latin typeface="Courier"/>
                <a:cs typeface="Courier"/>
              </a:rPr>
              <a:t>Questions or comments? </a:t>
            </a:r>
            <a:r>
              <a:rPr lang="en-US" sz="2000" dirty="0" smtClean="0">
                <a:latin typeface="Courier"/>
                <a:cs typeface="Courier"/>
              </a:rPr>
              <a:t>Contact Dr. Wendy Tietz at </a:t>
            </a:r>
            <a:r>
              <a:rPr lang="en-US" sz="2000" dirty="0" smtClean="0">
                <a:latin typeface="Courier"/>
                <a:cs typeface="Courier"/>
                <a:hlinkClick r:id="rId4"/>
              </a:rPr>
              <a:t>wtietz@kent.edu</a:t>
            </a:r>
            <a:r>
              <a:rPr lang="en-US" sz="2000" dirty="0" smtClean="0">
                <a:latin typeface="Courier"/>
                <a:cs typeface="Courier"/>
              </a:rPr>
              <a:t>  </a:t>
            </a:r>
            <a:endParaRPr lang="en-US" sz="20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01851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:a="http://schemas.openxmlformats.org/drawingml/2006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1002</TotalTime>
  <Words>230</Words>
  <Application>Microsoft Office PowerPoint</Application>
  <PresentationFormat>On-screen Show (4:3)</PresentationFormat>
  <Paragraphs>19</Paragraphs>
  <Slides>8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     What were the intangible assets in Yahoo’s purchase of Tumblr?       </vt:lpstr>
      <vt:lpstr>Yahoo purchases Tumblr in May 2013 for approximately $990.2 million </vt:lpstr>
      <vt:lpstr>Fair Value of Assets Acquired</vt:lpstr>
      <vt:lpstr>Question 1</vt:lpstr>
      <vt:lpstr>Question 2</vt:lpstr>
      <vt:lpstr>Question 3</vt:lpstr>
      <vt:lpstr>Question Recap</vt:lpstr>
      <vt:lpstr>For additional news stories to use in the accounting classroom, see the Accounting in the Headlines blog at http://accountingintheheadlines.com/   Related video resources can be found at http://www.youtube.com/user/accountingheadlines   Questions or comments? Contact Dr. Wendy Tietz at wtietz@kent.edu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Tietz</dc:creator>
  <cp:lastModifiedBy>hallie d'agostino</cp:lastModifiedBy>
  <cp:revision>41</cp:revision>
  <dcterms:created xsi:type="dcterms:W3CDTF">2014-01-17T03:23:03Z</dcterms:created>
  <dcterms:modified xsi:type="dcterms:W3CDTF">2014-01-17T04:34:24Z</dcterms:modified>
</cp:coreProperties>
</file>